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256" r:id="rId2"/>
    <p:sldId id="291" r:id="rId3"/>
    <p:sldId id="326" r:id="rId4"/>
    <p:sldId id="327" r:id="rId5"/>
    <p:sldId id="325" r:id="rId6"/>
    <p:sldId id="324" r:id="rId7"/>
    <p:sldId id="322" r:id="rId8"/>
    <p:sldId id="323" r:id="rId9"/>
    <p:sldId id="328" r:id="rId10"/>
    <p:sldId id="329" r:id="rId11"/>
    <p:sldId id="330" r:id="rId12"/>
    <p:sldId id="331" r:id="rId13"/>
    <p:sldId id="332" r:id="rId14"/>
    <p:sldId id="333" r:id="rId15"/>
    <p:sldId id="335" r:id="rId16"/>
    <p:sldId id="344" r:id="rId17"/>
    <p:sldId id="336" r:id="rId18"/>
    <p:sldId id="337" r:id="rId19"/>
    <p:sldId id="334" r:id="rId20"/>
    <p:sldId id="338" r:id="rId21"/>
    <p:sldId id="339" r:id="rId22"/>
    <p:sldId id="340" r:id="rId23"/>
    <p:sldId id="341" r:id="rId24"/>
    <p:sldId id="342" r:id="rId25"/>
    <p:sldId id="343" r:id="rId26"/>
    <p:sldId id="32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User" initials="W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66" autoAdjust="0"/>
    <p:restoredTop sz="94660"/>
  </p:normalViewPr>
  <p:slideViewPr>
    <p:cSldViewPr snapToGrid="0">
      <p:cViewPr>
        <p:scale>
          <a:sx n="71" d="100"/>
          <a:sy n="71" d="100"/>
        </p:scale>
        <p:origin x="-918" y="-1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823B91-350B-4413-9302-862606E66827}" type="doc">
      <dgm:prSet loTypeId="urn:microsoft.com/office/officeart/2005/8/layout/radial6" loCatId="cycle" qsTypeId="urn:microsoft.com/office/officeart/2005/8/quickstyle/simple1" qsCatId="simple" csTypeId="urn:microsoft.com/office/officeart/2005/8/colors/accent2_1" csCatId="accent2" phldr="1"/>
      <dgm:spPr/>
      <dgm:t>
        <a:bodyPr/>
        <a:lstStyle/>
        <a:p>
          <a:pPr rtl="1"/>
          <a:endParaRPr lang="ar-SA"/>
        </a:p>
      </dgm:t>
    </dgm:pt>
    <dgm:pt modelId="{E9057CC8-90D3-4AF7-AEAD-5C5F889C9E20}">
      <dgm:prSet phldrT="[نص]" custT="1"/>
      <dgm:spPr>
        <a:xfrm>
          <a:off x="1060759" y="1128735"/>
          <a:ext cx="1190578" cy="1190578"/>
        </a:xfrm>
        <a:prstGeom prst="ellipse">
          <a:avLst/>
        </a:prstGeom>
      </dgm:spPr>
      <dgm:t>
        <a:bodyPr/>
        <a:lstStyle/>
        <a:p>
          <a:pPr algn="ctr" rtl="0"/>
          <a:r>
            <a:rPr lang="en-US" sz="1200" b="1" smtClean="0">
              <a:latin typeface="Calibri"/>
              <a:ea typeface="+mn-ea"/>
              <a:cs typeface="+mn-cs"/>
            </a:rPr>
            <a:t>Chain of infection</a:t>
          </a:r>
          <a:endParaRPr lang="ar-SA" sz="1200" b="1">
            <a:latin typeface="Calibri"/>
            <a:ea typeface="+mn-ea"/>
            <a:cs typeface="Arial"/>
          </a:endParaRPr>
        </a:p>
      </dgm:t>
    </dgm:pt>
    <dgm:pt modelId="{DA370C29-0ABA-4DEC-9E71-4A6B4E59E811}" type="parTrans" cxnId="{D36D8C39-901E-4179-92E1-C326C504143F}">
      <dgm:prSet/>
      <dgm:spPr/>
      <dgm:t>
        <a:bodyPr/>
        <a:lstStyle/>
        <a:p>
          <a:pPr algn="ctr" rtl="0"/>
          <a:endParaRPr lang="ar-SA" sz="1100" b="1"/>
        </a:p>
      </dgm:t>
    </dgm:pt>
    <dgm:pt modelId="{09CA0D3E-4032-4046-8F6B-DF5749C46C08}" type="sibTrans" cxnId="{D36D8C39-901E-4179-92E1-C326C504143F}">
      <dgm:prSet/>
      <dgm:spPr/>
      <dgm:t>
        <a:bodyPr/>
        <a:lstStyle/>
        <a:p>
          <a:pPr algn="ctr" rtl="0"/>
          <a:endParaRPr lang="ar-SA" sz="1100" b="1"/>
        </a:p>
      </dgm:t>
    </dgm:pt>
    <dgm:pt modelId="{55926570-91D4-42F6-8F7A-5DD5D63F54C9}">
      <dgm:prSet custT="1"/>
      <dgm:spPr>
        <a:xfrm>
          <a:off x="1239346" y="750"/>
          <a:ext cx="833404" cy="833404"/>
        </a:xfrm>
        <a:prstGeom prst="ellipse">
          <a:avLst/>
        </a:prstGeom>
      </dgm:spPr>
      <dgm:t>
        <a:bodyPr/>
        <a:lstStyle/>
        <a:p>
          <a:pPr algn="ctr" rtl="0"/>
          <a:r>
            <a:rPr lang="en-US" sz="1000" b="1" smtClean="0">
              <a:latin typeface="Calibri"/>
              <a:ea typeface="+mn-ea"/>
              <a:cs typeface="+mn-cs"/>
            </a:rPr>
            <a:t>Infectious agent</a:t>
          </a:r>
          <a:endParaRPr lang="ar-SA" sz="1000" b="1">
            <a:latin typeface="Calibri"/>
            <a:ea typeface="+mn-ea"/>
            <a:cs typeface="Arial"/>
          </a:endParaRPr>
        </a:p>
      </dgm:t>
    </dgm:pt>
    <dgm:pt modelId="{C09CCFD4-BB61-4F7F-A06A-E50C4E338C1E}" type="parTrans" cxnId="{8323F109-FF28-41A1-9458-7C3AA6419CCE}">
      <dgm:prSet custT="1"/>
      <dgm:spPr>
        <a:xfrm rot="16200000">
          <a:off x="916116" y="876834"/>
          <a:ext cx="190526" cy="54851"/>
        </a:xfrm>
        <a:custGeom>
          <a:avLst/>
          <a:gdLst/>
          <a:ahLst/>
          <a:cxnLst/>
          <a:rect l="0" t="0" r="0" b="0"/>
          <a:pathLst>
            <a:path>
              <a:moveTo>
                <a:pt x="0" y="27425"/>
              </a:moveTo>
              <a:lnTo>
                <a:pt x="190526" y="27425"/>
              </a:lnTo>
            </a:path>
          </a:pathLst>
        </a:custGeom>
      </dgm:spPr>
      <dgm:t>
        <a:bodyPr/>
        <a:lstStyle/>
        <a:p>
          <a:pPr algn="ctr" rtl="0"/>
          <a:endParaRPr lang="ar-SA" sz="300" b="1">
            <a:solidFill>
              <a:sysClr val="windowText" lastClr="000000">
                <a:hueOff val="0"/>
                <a:satOff val="0"/>
                <a:lumOff val="0"/>
                <a:alphaOff val="0"/>
              </a:sysClr>
            </a:solidFill>
            <a:latin typeface="Calibri"/>
            <a:ea typeface="+mn-ea"/>
            <a:cs typeface="Arial"/>
          </a:endParaRPr>
        </a:p>
      </dgm:t>
    </dgm:pt>
    <dgm:pt modelId="{24E05228-D3DA-49F1-915A-24F94CBA98FB}" type="sibTrans" cxnId="{8323F109-FF28-41A1-9458-7C3AA6419CCE}">
      <dgm:prSet/>
      <dgm:spPr>
        <a:xfrm>
          <a:off x="319474" y="387450"/>
          <a:ext cx="2673148" cy="2673148"/>
        </a:xfrm>
        <a:prstGeom prst="blockArc">
          <a:avLst>
            <a:gd name="adj1" fmla="val 16200000"/>
            <a:gd name="adj2" fmla="val 19800000"/>
            <a:gd name="adj3" fmla="val 4489"/>
          </a:avLst>
        </a:prstGeom>
      </dgm:spPr>
      <dgm:t>
        <a:bodyPr/>
        <a:lstStyle/>
        <a:p>
          <a:pPr algn="ctr" rtl="0"/>
          <a:endParaRPr lang="ar-SA" sz="1100" b="1"/>
        </a:p>
      </dgm:t>
    </dgm:pt>
    <dgm:pt modelId="{88274980-53F0-46EF-8FD7-C66C65C127D5}">
      <dgm:prSet custT="1"/>
      <dgm:spPr>
        <a:xfrm>
          <a:off x="2370870" y="1960608"/>
          <a:ext cx="833404" cy="833404"/>
        </a:xfrm>
        <a:prstGeom prst="ellipse">
          <a:avLst/>
        </a:prstGeom>
      </dgm:spPr>
      <dgm:t>
        <a:bodyPr/>
        <a:lstStyle/>
        <a:p>
          <a:pPr algn="ctr" rtl="0"/>
          <a:r>
            <a:rPr lang="en-US" sz="1000" b="1" smtClean="0">
              <a:latin typeface="Calibri"/>
              <a:ea typeface="+mn-ea"/>
              <a:cs typeface="+mn-cs"/>
            </a:rPr>
            <a:t>Portal of exit from reservoir</a:t>
          </a:r>
          <a:endParaRPr lang="ar-SA" sz="1000" b="1" dirty="0">
            <a:latin typeface="Calibri"/>
            <a:ea typeface="+mn-ea"/>
            <a:cs typeface="Arial"/>
          </a:endParaRPr>
        </a:p>
      </dgm:t>
    </dgm:pt>
    <dgm:pt modelId="{4B339EAC-4D63-4519-B8CC-51E7EE151D29}" type="parTrans" cxnId="{277FD142-EBF4-4068-9CD6-B37DC0E95EF0}">
      <dgm:prSet custT="1"/>
      <dgm:spPr>
        <a:xfrm rot="1779309">
          <a:off x="1311044" y="1510986"/>
          <a:ext cx="187395" cy="54851"/>
        </a:xfrm>
        <a:custGeom>
          <a:avLst/>
          <a:gdLst/>
          <a:ahLst/>
          <a:cxnLst/>
          <a:rect l="0" t="0" r="0" b="0"/>
          <a:pathLst>
            <a:path>
              <a:moveTo>
                <a:pt x="0" y="27425"/>
              </a:moveTo>
              <a:lnTo>
                <a:pt x="187395" y="27425"/>
              </a:lnTo>
            </a:path>
          </a:pathLst>
        </a:custGeom>
      </dgm:spPr>
      <dgm:t>
        <a:bodyPr/>
        <a:lstStyle/>
        <a:p>
          <a:pPr algn="ctr" rtl="0"/>
          <a:endParaRPr lang="ar-SA" sz="300" b="1">
            <a:solidFill>
              <a:sysClr val="windowText" lastClr="000000">
                <a:hueOff val="0"/>
                <a:satOff val="0"/>
                <a:lumOff val="0"/>
                <a:alphaOff val="0"/>
              </a:sysClr>
            </a:solidFill>
            <a:latin typeface="Calibri"/>
            <a:ea typeface="+mn-ea"/>
            <a:cs typeface="Arial"/>
          </a:endParaRPr>
        </a:p>
      </dgm:t>
    </dgm:pt>
    <dgm:pt modelId="{EDE03555-1CB3-4C4A-82C2-25D4A0627138}" type="sibTrans" cxnId="{277FD142-EBF4-4068-9CD6-B37DC0E95EF0}">
      <dgm:prSet/>
      <dgm:spPr>
        <a:xfrm>
          <a:off x="319474" y="387450"/>
          <a:ext cx="2673148" cy="2673148"/>
        </a:xfrm>
        <a:prstGeom prst="blockArc">
          <a:avLst>
            <a:gd name="adj1" fmla="val 1800000"/>
            <a:gd name="adj2" fmla="val 5400000"/>
            <a:gd name="adj3" fmla="val 4489"/>
          </a:avLst>
        </a:prstGeom>
      </dgm:spPr>
      <dgm:t>
        <a:bodyPr/>
        <a:lstStyle/>
        <a:p>
          <a:pPr algn="ctr" rtl="0"/>
          <a:endParaRPr lang="ar-SA" sz="1100" b="1"/>
        </a:p>
      </dgm:t>
    </dgm:pt>
    <dgm:pt modelId="{B75AFBCE-8227-4701-990A-D94EAE59861F}">
      <dgm:prSet custT="1"/>
      <dgm:spPr>
        <a:xfrm>
          <a:off x="1209677" y="2613894"/>
          <a:ext cx="892743" cy="833404"/>
        </a:xfrm>
        <a:prstGeom prst="ellipse">
          <a:avLst/>
        </a:prstGeom>
      </dgm:spPr>
      <dgm:t>
        <a:bodyPr/>
        <a:lstStyle/>
        <a:p>
          <a:pPr algn="ctr" rtl="0"/>
          <a:r>
            <a:rPr lang="en-US" sz="900" b="1" smtClean="0">
              <a:latin typeface="Calibri"/>
              <a:ea typeface="+mn-ea"/>
              <a:cs typeface="+mn-cs"/>
            </a:rPr>
            <a:t>Means of transmission</a:t>
          </a:r>
          <a:endParaRPr lang="ar-SA" sz="900" b="1">
            <a:latin typeface="Calibri"/>
            <a:ea typeface="+mn-ea"/>
            <a:cs typeface="Arial"/>
          </a:endParaRPr>
        </a:p>
      </dgm:t>
    </dgm:pt>
    <dgm:pt modelId="{DF46565E-CB80-4223-869E-39ECA2349ED9}" type="parTrans" cxnId="{DB74087F-4A56-46B4-A20C-E766EF66941F}">
      <dgm:prSet custT="1"/>
      <dgm:spPr>
        <a:xfrm rot="5400000">
          <a:off x="916116" y="1697214"/>
          <a:ext cx="190526" cy="54851"/>
        </a:xfrm>
        <a:custGeom>
          <a:avLst/>
          <a:gdLst/>
          <a:ahLst/>
          <a:cxnLst/>
          <a:rect l="0" t="0" r="0" b="0"/>
          <a:pathLst>
            <a:path>
              <a:moveTo>
                <a:pt x="0" y="27425"/>
              </a:moveTo>
              <a:lnTo>
                <a:pt x="190526" y="27425"/>
              </a:lnTo>
            </a:path>
          </a:pathLst>
        </a:custGeom>
      </dgm:spPr>
      <dgm:t>
        <a:bodyPr/>
        <a:lstStyle/>
        <a:p>
          <a:pPr algn="ctr" rtl="0"/>
          <a:endParaRPr lang="ar-SA" sz="300" b="1">
            <a:solidFill>
              <a:sysClr val="windowText" lastClr="000000">
                <a:hueOff val="0"/>
                <a:satOff val="0"/>
                <a:lumOff val="0"/>
                <a:alphaOff val="0"/>
              </a:sysClr>
            </a:solidFill>
            <a:latin typeface="Calibri"/>
            <a:ea typeface="+mn-ea"/>
            <a:cs typeface="Arial"/>
          </a:endParaRPr>
        </a:p>
      </dgm:t>
    </dgm:pt>
    <dgm:pt modelId="{C704B0EF-26A9-42B2-A94A-F10C4D0C7863}" type="sibTrans" cxnId="{DB74087F-4A56-46B4-A20C-E766EF66941F}">
      <dgm:prSet/>
      <dgm:spPr>
        <a:xfrm>
          <a:off x="319474" y="387450"/>
          <a:ext cx="2673148" cy="2673148"/>
        </a:xfrm>
        <a:prstGeom prst="blockArc">
          <a:avLst>
            <a:gd name="adj1" fmla="val 5400000"/>
            <a:gd name="adj2" fmla="val 9000000"/>
            <a:gd name="adj3" fmla="val 4489"/>
          </a:avLst>
        </a:prstGeom>
      </dgm:spPr>
      <dgm:t>
        <a:bodyPr/>
        <a:lstStyle/>
        <a:p>
          <a:pPr algn="ctr" rtl="0"/>
          <a:endParaRPr lang="ar-SA" sz="1100" b="1"/>
        </a:p>
      </dgm:t>
    </dgm:pt>
    <dgm:pt modelId="{EF53C842-555E-451A-AF06-237AAB064047}">
      <dgm:prSet custT="1"/>
      <dgm:spPr>
        <a:xfrm>
          <a:off x="107822" y="1960608"/>
          <a:ext cx="833404" cy="833404"/>
        </a:xfrm>
        <a:prstGeom prst="ellipse">
          <a:avLst/>
        </a:prstGeom>
      </dgm:spPr>
      <dgm:t>
        <a:bodyPr/>
        <a:lstStyle/>
        <a:p>
          <a:pPr algn="ctr" rtl="0"/>
          <a:r>
            <a:rPr lang="en-US" sz="1100" b="1" smtClean="0">
              <a:latin typeface="Calibri"/>
              <a:ea typeface="+mn-ea"/>
              <a:cs typeface="+mn-cs"/>
            </a:rPr>
            <a:t>Portals of entry</a:t>
          </a:r>
          <a:endParaRPr lang="ar-SA" sz="1100" b="1">
            <a:latin typeface="Calibri"/>
            <a:ea typeface="+mn-ea"/>
            <a:cs typeface="Arial"/>
          </a:endParaRPr>
        </a:p>
      </dgm:t>
    </dgm:pt>
    <dgm:pt modelId="{4226F328-7851-492E-A1D8-8331C48ABD1B}" type="parTrans" cxnId="{F8F6F2CB-EE4E-4783-BE41-2AA6945443BF}">
      <dgm:prSet custT="1"/>
      <dgm:spPr>
        <a:xfrm rot="9231288">
          <a:off x="641605" y="1457085"/>
          <a:ext cx="46654" cy="54851"/>
        </a:xfrm>
        <a:custGeom>
          <a:avLst/>
          <a:gdLst/>
          <a:ahLst/>
          <a:cxnLst/>
          <a:rect l="0" t="0" r="0" b="0"/>
          <a:pathLst>
            <a:path>
              <a:moveTo>
                <a:pt x="0" y="27425"/>
              </a:moveTo>
              <a:lnTo>
                <a:pt x="46654" y="27425"/>
              </a:lnTo>
            </a:path>
          </a:pathLst>
        </a:custGeom>
      </dgm:spPr>
      <dgm:t>
        <a:bodyPr/>
        <a:lstStyle/>
        <a:p>
          <a:pPr algn="ctr" rtl="0"/>
          <a:endParaRPr lang="ar-SA" sz="300" b="1">
            <a:solidFill>
              <a:sysClr val="windowText" lastClr="000000">
                <a:hueOff val="0"/>
                <a:satOff val="0"/>
                <a:lumOff val="0"/>
                <a:alphaOff val="0"/>
              </a:sysClr>
            </a:solidFill>
            <a:latin typeface="Calibri"/>
            <a:ea typeface="+mn-ea"/>
            <a:cs typeface="Arial"/>
          </a:endParaRPr>
        </a:p>
      </dgm:t>
    </dgm:pt>
    <dgm:pt modelId="{520B5312-8C98-4350-87DB-8B8F851837CD}" type="sibTrans" cxnId="{F8F6F2CB-EE4E-4783-BE41-2AA6945443BF}">
      <dgm:prSet/>
      <dgm:spPr>
        <a:xfrm>
          <a:off x="319474" y="387450"/>
          <a:ext cx="2673148" cy="2673148"/>
        </a:xfrm>
        <a:prstGeom prst="blockArc">
          <a:avLst>
            <a:gd name="adj1" fmla="val 9000000"/>
            <a:gd name="adj2" fmla="val 12600000"/>
            <a:gd name="adj3" fmla="val 4489"/>
          </a:avLst>
        </a:prstGeom>
      </dgm:spPr>
      <dgm:t>
        <a:bodyPr/>
        <a:lstStyle/>
        <a:p>
          <a:pPr algn="ctr" rtl="0"/>
          <a:endParaRPr lang="ar-SA" sz="1100" b="1"/>
        </a:p>
      </dgm:t>
    </dgm:pt>
    <dgm:pt modelId="{F745FFF8-0A02-4296-8B58-70C3DFFF7700}">
      <dgm:prSet custT="1"/>
      <dgm:spPr>
        <a:xfrm>
          <a:off x="26411" y="654036"/>
          <a:ext cx="996227" cy="833404"/>
        </a:xfrm>
        <a:prstGeom prst="ellipse">
          <a:avLst/>
        </a:prstGeom>
      </dgm:spPr>
      <dgm:t>
        <a:bodyPr/>
        <a:lstStyle/>
        <a:p>
          <a:pPr algn="ctr" rtl="0"/>
          <a:r>
            <a:rPr lang="en-US" sz="1050" b="1" dirty="0" smtClean="0">
              <a:latin typeface="Calibri"/>
              <a:ea typeface="+mn-ea"/>
              <a:cs typeface="+mn-cs"/>
            </a:rPr>
            <a:t>Susceptible host</a:t>
          </a:r>
          <a:endParaRPr lang="ar-SA" sz="1050" b="1" dirty="0">
            <a:latin typeface="Calibri"/>
            <a:ea typeface="+mn-ea"/>
            <a:cs typeface="Arial"/>
          </a:endParaRPr>
        </a:p>
      </dgm:t>
    </dgm:pt>
    <dgm:pt modelId="{96EA3548-580D-40BE-AB4E-25C71074B191}" type="sibTrans" cxnId="{C1868D64-4D57-496E-AE52-A4A91A8672F3}">
      <dgm:prSet/>
      <dgm:spPr>
        <a:xfrm>
          <a:off x="319474" y="387450"/>
          <a:ext cx="2673148" cy="2673148"/>
        </a:xfrm>
        <a:prstGeom prst="blockArc">
          <a:avLst>
            <a:gd name="adj1" fmla="val 12600000"/>
            <a:gd name="adj2" fmla="val 16200000"/>
            <a:gd name="adj3" fmla="val 4489"/>
          </a:avLst>
        </a:prstGeom>
      </dgm:spPr>
      <dgm:t>
        <a:bodyPr/>
        <a:lstStyle/>
        <a:p>
          <a:pPr algn="ctr" rtl="0"/>
          <a:endParaRPr lang="ar-SA" sz="1100" b="1"/>
        </a:p>
      </dgm:t>
    </dgm:pt>
    <dgm:pt modelId="{E0EA9D6D-20D9-4A0A-9777-B100F5C19637}" type="parTrans" cxnId="{C1868D64-4D57-496E-AE52-A4A91A8672F3}">
      <dgm:prSet custT="1"/>
      <dgm:spPr>
        <a:xfrm rot="12359494">
          <a:off x="620118" y="1113002"/>
          <a:ext cx="68660" cy="54851"/>
        </a:xfrm>
        <a:custGeom>
          <a:avLst/>
          <a:gdLst/>
          <a:ahLst/>
          <a:cxnLst/>
          <a:rect l="0" t="0" r="0" b="0"/>
          <a:pathLst>
            <a:path>
              <a:moveTo>
                <a:pt x="0" y="27425"/>
              </a:moveTo>
              <a:lnTo>
                <a:pt x="68660" y="27425"/>
              </a:lnTo>
            </a:path>
          </a:pathLst>
        </a:custGeom>
      </dgm:spPr>
      <dgm:t>
        <a:bodyPr/>
        <a:lstStyle/>
        <a:p>
          <a:pPr algn="ctr" rtl="0"/>
          <a:endParaRPr lang="ar-SA" sz="300" b="1">
            <a:solidFill>
              <a:sysClr val="windowText" lastClr="000000">
                <a:hueOff val="0"/>
                <a:satOff val="0"/>
                <a:lumOff val="0"/>
                <a:alphaOff val="0"/>
              </a:sysClr>
            </a:solidFill>
            <a:latin typeface="Calibri"/>
            <a:ea typeface="+mn-ea"/>
            <a:cs typeface="Arial"/>
          </a:endParaRPr>
        </a:p>
      </dgm:t>
    </dgm:pt>
    <dgm:pt modelId="{45505CCA-2998-4271-AE5B-68290E5FF9A5}">
      <dgm:prSet custT="1"/>
      <dgm:spPr>
        <a:xfrm>
          <a:off x="2315432" y="654036"/>
          <a:ext cx="944281" cy="833404"/>
        </a:xfrm>
        <a:prstGeom prst="ellipse">
          <a:avLst/>
        </a:prstGeom>
      </dgm:spPr>
      <dgm:t>
        <a:bodyPr/>
        <a:lstStyle/>
        <a:p>
          <a:pPr algn="ctr" rtl="0"/>
          <a:r>
            <a:rPr lang="en-US" sz="1000" b="1" smtClean="0">
              <a:latin typeface="Calibri"/>
              <a:ea typeface="+mn-ea"/>
              <a:cs typeface="+mn-cs"/>
            </a:rPr>
            <a:t>Reservoir</a:t>
          </a:r>
          <a:endParaRPr lang="ar-SA" sz="600" b="1">
            <a:latin typeface="Calibri"/>
            <a:ea typeface="+mn-ea"/>
            <a:cs typeface="Arial"/>
          </a:endParaRPr>
        </a:p>
      </dgm:t>
    </dgm:pt>
    <dgm:pt modelId="{727940A9-9BE7-46B5-A90B-EE8865842EA5}" type="sibTrans" cxnId="{98AE66EB-3DCD-4E6C-827A-0DFF83CAFA24}">
      <dgm:prSet/>
      <dgm:spPr>
        <a:xfrm>
          <a:off x="319474" y="387450"/>
          <a:ext cx="2673148" cy="2673148"/>
        </a:xfrm>
        <a:prstGeom prst="blockArc">
          <a:avLst>
            <a:gd name="adj1" fmla="val 19800000"/>
            <a:gd name="adj2" fmla="val 1800000"/>
            <a:gd name="adj3" fmla="val 4489"/>
          </a:avLst>
        </a:prstGeom>
      </dgm:spPr>
      <dgm:t>
        <a:bodyPr/>
        <a:lstStyle/>
        <a:p>
          <a:pPr algn="ctr" rtl="0"/>
          <a:endParaRPr lang="ar-SA" sz="1100" b="1"/>
        </a:p>
      </dgm:t>
    </dgm:pt>
    <dgm:pt modelId="{D9E9A580-028E-4968-B7E5-D338717B0407}" type="parTrans" cxnId="{98AE66EB-3DCD-4E6C-827A-0DFF83CAFA24}">
      <dgm:prSet custT="1"/>
      <dgm:spPr>
        <a:xfrm rot="20124611">
          <a:off x="1342383" y="1134895"/>
          <a:ext cx="2864" cy="54851"/>
        </a:xfrm>
        <a:custGeom>
          <a:avLst/>
          <a:gdLst/>
          <a:ahLst/>
          <a:cxnLst/>
          <a:rect l="0" t="0" r="0" b="0"/>
          <a:pathLst>
            <a:path>
              <a:moveTo>
                <a:pt x="0" y="27425"/>
              </a:moveTo>
              <a:lnTo>
                <a:pt x="2864" y="27425"/>
              </a:lnTo>
            </a:path>
          </a:pathLst>
        </a:custGeom>
      </dgm:spPr>
      <dgm:t>
        <a:bodyPr/>
        <a:lstStyle/>
        <a:p>
          <a:pPr algn="ctr" rtl="0"/>
          <a:endParaRPr lang="ar-SA" sz="300" b="1">
            <a:solidFill>
              <a:sysClr val="windowText" lastClr="000000">
                <a:hueOff val="0"/>
                <a:satOff val="0"/>
                <a:lumOff val="0"/>
                <a:alphaOff val="0"/>
              </a:sysClr>
            </a:solidFill>
            <a:latin typeface="Calibri"/>
            <a:ea typeface="+mn-ea"/>
            <a:cs typeface="Arial"/>
          </a:endParaRPr>
        </a:p>
      </dgm:t>
    </dgm:pt>
    <dgm:pt modelId="{93FE7BA0-6ECB-46E8-8895-0DB7EAC8EC71}" type="pres">
      <dgm:prSet presAssocID="{95823B91-350B-4413-9302-862606E66827}" presName="Name0" presStyleCnt="0">
        <dgm:presLayoutVars>
          <dgm:chMax val="1"/>
          <dgm:dir/>
          <dgm:animLvl val="ctr"/>
          <dgm:resizeHandles val="exact"/>
        </dgm:presLayoutVars>
      </dgm:prSet>
      <dgm:spPr/>
      <dgm:t>
        <a:bodyPr/>
        <a:lstStyle/>
        <a:p>
          <a:pPr rtl="1"/>
          <a:endParaRPr lang="ar-SA"/>
        </a:p>
      </dgm:t>
    </dgm:pt>
    <dgm:pt modelId="{FEAB40C7-4E53-4DB6-9FC0-32726702C0E0}" type="pres">
      <dgm:prSet presAssocID="{E9057CC8-90D3-4AF7-AEAD-5C5F889C9E20}" presName="centerShape" presStyleLbl="node0" presStyleIdx="0" presStyleCnt="1"/>
      <dgm:spPr>
        <a:prstGeom prst="ellipse">
          <a:avLst/>
        </a:prstGeom>
      </dgm:spPr>
      <dgm:t>
        <a:bodyPr/>
        <a:lstStyle/>
        <a:p>
          <a:pPr rtl="1"/>
          <a:endParaRPr lang="ar-SA"/>
        </a:p>
      </dgm:t>
    </dgm:pt>
    <dgm:pt modelId="{8029E7B2-A294-4A1A-B519-3CF6895F1405}" type="pres">
      <dgm:prSet presAssocID="{55926570-91D4-42F6-8F7A-5DD5D63F54C9}" presName="node" presStyleLbl="node1" presStyleIdx="0" presStyleCnt="6">
        <dgm:presLayoutVars>
          <dgm:bulletEnabled val="1"/>
        </dgm:presLayoutVars>
      </dgm:prSet>
      <dgm:spPr>
        <a:prstGeom prst="ellipse">
          <a:avLst/>
        </a:prstGeom>
      </dgm:spPr>
      <dgm:t>
        <a:bodyPr/>
        <a:lstStyle/>
        <a:p>
          <a:pPr rtl="1"/>
          <a:endParaRPr lang="ar-SA"/>
        </a:p>
      </dgm:t>
    </dgm:pt>
    <dgm:pt modelId="{7C6D72FF-A0BC-4F8B-BF61-2728A45695A9}" type="pres">
      <dgm:prSet presAssocID="{55926570-91D4-42F6-8F7A-5DD5D63F54C9}" presName="dummy" presStyleCnt="0"/>
      <dgm:spPr/>
      <dgm:t>
        <a:bodyPr/>
        <a:lstStyle/>
        <a:p>
          <a:pPr rtl="1"/>
          <a:endParaRPr lang="ar-IQ"/>
        </a:p>
      </dgm:t>
    </dgm:pt>
    <dgm:pt modelId="{EF949DA3-DCDF-480F-B843-D8D612568ED2}" type="pres">
      <dgm:prSet presAssocID="{24E05228-D3DA-49F1-915A-24F94CBA98FB}" presName="sibTrans" presStyleLbl="sibTrans2D1" presStyleIdx="0" presStyleCnt="6"/>
      <dgm:spPr/>
      <dgm:t>
        <a:bodyPr/>
        <a:lstStyle/>
        <a:p>
          <a:pPr rtl="1"/>
          <a:endParaRPr lang="ar-SA"/>
        </a:p>
      </dgm:t>
    </dgm:pt>
    <dgm:pt modelId="{91A5B60E-F279-4524-AC08-8359BD1D033A}" type="pres">
      <dgm:prSet presAssocID="{45505CCA-2998-4271-AE5B-68290E5FF9A5}" presName="node" presStyleLbl="node1" presStyleIdx="1" presStyleCnt="6" custScaleX="113304">
        <dgm:presLayoutVars>
          <dgm:bulletEnabled val="1"/>
        </dgm:presLayoutVars>
      </dgm:prSet>
      <dgm:spPr>
        <a:prstGeom prst="ellipse">
          <a:avLst/>
        </a:prstGeom>
      </dgm:spPr>
      <dgm:t>
        <a:bodyPr/>
        <a:lstStyle/>
        <a:p>
          <a:pPr rtl="1"/>
          <a:endParaRPr lang="ar-SA"/>
        </a:p>
      </dgm:t>
    </dgm:pt>
    <dgm:pt modelId="{7174571B-89B0-45AA-9DF6-8145A4DFEDEE}" type="pres">
      <dgm:prSet presAssocID="{45505CCA-2998-4271-AE5B-68290E5FF9A5}" presName="dummy" presStyleCnt="0"/>
      <dgm:spPr/>
      <dgm:t>
        <a:bodyPr/>
        <a:lstStyle/>
        <a:p>
          <a:pPr rtl="1"/>
          <a:endParaRPr lang="ar-IQ"/>
        </a:p>
      </dgm:t>
    </dgm:pt>
    <dgm:pt modelId="{84BC3BD8-EE0E-4987-9370-43C58D53CFCC}" type="pres">
      <dgm:prSet presAssocID="{727940A9-9BE7-46B5-A90B-EE8865842EA5}" presName="sibTrans" presStyleLbl="sibTrans2D1" presStyleIdx="1" presStyleCnt="6"/>
      <dgm:spPr/>
      <dgm:t>
        <a:bodyPr/>
        <a:lstStyle/>
        <a:p>
          <a:pPr rtl="1"/>
          <a:endParaRPr lang="ar-SA"/>
        </a:p>
      </dgm:t>
    </dgm:pt>
    <dgm:pt modelId="{86B66C38-B72A-452A-88D1-A56F5F2745BD}" type="pres">
      <dgm:prSet presAssocID="{88274980-53F0-46EF-8FD7-C66C65C127D5}" presName="node" presStyleLbl="node1" presStyleIdx="2" presStyleCnt="6">
        <dgm:presLayoutVars>
          <dgm:bulletEnabled val="1"/>
        </dgm:presLayoutVars>
      </dgm:prSet>
      <dgm:spPr>
        <a:prstGeom prst="ellipse">
          <a:avLst/>
        </a:prstGeom>
      </dgm:spPr>
      <dgm:t>
        <a:bodyPr/>
        <a:lstStyle/>
        <a:p>
          <a:pPr rtl="1"/>
          <a:endParaRPr lang="ar-SA"/>
        </a:p>
      </dgm:t>
    </dgm:pt>
    <dgm:pt modelId="{834549FB-288C-4DC6-B8A6-A3E131B3AB98}" type="pres">
      <dgm:prSet presAssocID="{88274980-53F0-46EF-8FD7-C66C65C127D5}" presName="dummy" presStyleCnt="0"/>
      <dgm:spPr/>
      <dgm:t>
        <a:bodyPr/>
        <a:lstStyle/>
        <a:p>
          <a:pPr rtl="1"/>
          <a:endParaRPr lang="ar-IQ"/>
        </a:p>
      </dgm:t>
    </dgm:pt>
    <dgm:pt modelId="{82A5904A-8D54-4F47-BFEF-63B66B46CFCB}" type="pres">
      <dgm:prSet presAssocID="{EDE03555-1CB3-4C4A-82C2-25D4A0627138}" presName="sibTrans" presStyleLbl="sibTrans2D1" presStyleIdx="2" presStyleCnt="6"/>
      <dgm:spPr/>
      <dgm:t>
        <a:bodyPr/>
        <a:lstStyle/>
        <a:p>
          <a:pPr rtl="1"/>
          <a:endParaRPr lang="ar-SA"/>
        </a:p>
      </dgm:t>
    </dgm:pt>
    <dgm:pt modelId="{43C835D2-C346-44D9-BB87-7D714DB8BC57}" type="pres">
      <dgm:prSet presAssocID="{B75AFBCE-8227-4701-990A-D94EAE59861F}" presName="node" presStyleLbl="node1" presStyleIdx="3" presStyleCnt="6" custScaleX="107120">
        <dgm:presLayoutVars>
          <dgm:bulletEnabled val="1"/>
        </dgm:presLayoutVars>
      </dgm:prSet>
      <dgm:spPr>
        <a:prstGeom prst="ellipse">
          <a:avLst/>
        </a:prstGeom>
      </dgm:spPr>
      <dgm:t>
        <a:bodyPr/>
        <a:lstStyle/>
        <a:p>
          <a:pPr rtl="1"/>
          <a:endParaRPr lang="ar-SA"/>
        </a:p>
      </dgm:t>
    </dgm:pt>
    <dgm:pt modelId="{D2238477-FD8F-474B-9D6B-6FD760D190AC}" type="pres">
      <dgm:prSet presAssocID="{B75AFBCE-8227-4701-990A-D94EAE59861F}" presName="dummy" presStyleCnt="0"/>
      <dgm:spPr/>
      <dgm:t>
        <a:bodyPr/>
        <a:lstStyle/>
        <a:p>
          <a:pPr rtl="1"/>
          <a:endParaRPr lang="ar-IQ"/>
        </a:p>
      </dgm:t>
    </dgm:pt>
    <dgm:pt modelId="{50370782-761F-444E-8CF3-7BBC3A03CC41}" type="pres">
      <dgm:prSet presAssocID="{C704B0EF-26A9-42B2-A94A-F10C4D0C7863}" presName="sibTrans" presStyleLbl="sibTrans2D1" presStyleIdx="3" presStyleCnt="6"/>
      <dgm:spPr/>
      <dgm:t>
        <a:bodyPr/>
        <a:lstStyle/>
        <a:p>
          <a:pPr rtl="1"/>
          <a:endParaRPr lang="ar-SA"/>
        </a:p>
      </dgm:t>
    </dgm:pt>
    <dgm:pt modelId="{2DE4E553-F130-4C7B-9ABE-143BA88D4888}" type="pres">
      <dgm:prSet presAssocID="{EF53C842-555E-451A-AF06-237AAB064047}" presName="node" presStyleLbl="node1" presStyleIdx="4" presStyleCnt="6">
        <dgm:presLayoutVars>
          <dgm:bulletEnabled val="1"/>
        </dgm:presLayoutVars>
      </dgm:prSet>
      <dgm:spPr>
        <a:prstGeom prst="ellipse">
          <a:avLst/>
        </a:prstGeom>
      </dgm:spPr>
      <dgm:t>
        <a:bodyPr/>
        <a:lstStyle/>
        <a:p>
          <a:pPr rtl="1"/>
          <a:endParaRPr lang="ar-SA"/>
        </a:p>
      </dgm:t>
    </dgm:pt>
    <dgm:pt modelId="{DF0B330A-E1F9-45ED-8171-2183AE377D73}" type="pres">
      <dgm:prSet presAssocID="{EF53C842-555E-451A-AF06-237AAB064047}" presName="dummy" presStyleCnt="0"/>
      <dgm:spPr/>
      <dgm:t>
        <a:bodyPr/>
        <a:lstStyle/>
        <a:p>
          <a:pPr rtl="1"/>
          <a:endParaRPr lang="ar-IQ"/>
        </a:p>
      </dgm:t>
    </dgm:pt>
    <dgm:pt modelId="{886A6F30-8932-4FAE-AD86-F97FF5EC1EE6}" type="pres">
      <dgm:prSet presAssocID="{520B5312-8C98-4350-87DB-8B8F851837CD}" presName="sibTrans" presStyleLbl="sibTrans2D1" presStyleIdx="4" presStyleCnt="6"/>
      <dgm:spPr/>
      <dgm:t>
        <a:bodyPr/>
        <a:lstStyle/>
        <a:p>
          <a:pPr rtl="1"/>
          <a:endParaRPr lang="ar-SA"/>
        </a:p>
      </dgm:t>
    </dgm:pt>
    <dgm:pt modelId="{BD914B1B-E6A7-4B66-ACC1-0C668815BF3D}" type="pres">
      <dgm:prSet presAssocID="{F745FFF8-0A02-4296-8B58-70C3DFFF7700}" presName="node" presStyleLbl="node1" presStyleIdx="5" presStyleCnt="6" custScaleX="119537">
        <dgm:presLayoutVars>
          <dgm:bulletEnabled val="1"/>
        </dgm:presLayoutVars>
      </dgm:prSet>
      <dgm:spPr>
        <a:prstGeom prst="ellipse">
          <a:avLst/>
        </a:prstGeom>
      </dgm:spPr>
      <dgm:t>
        <a:bodyPr/>
        <a:lstStyle/>
        <a:p>
          <a:pPr rtl="1"/>
          <a:endParaRPr lang="ar-SA"/>
        </a:p>
      </dgm:t>
    </dgm:pt>
    <dgm:pt modelId="{D64F9A4E-427F-4470-9FB5-BADF7ABB9776}" type="pres">
      <dgm:prSet presAssocID="{F745FFF8-0A02-4296-8B58-70C3DFFF7700}" presName="dummy" presStyleCnt="0"/>
      <dgm:spPr/>
      <dgm:t>
        <a:bodyPr/>
        <a:lstStyle/>
        <a:p>
          <a:pPr rtl="1"/>
          <a:endParaRPr lang="ar-IQ"/>
        </a:p>
      </dgm:t>
    </dgm:pt>
    <dgm:pt modelId="{C21CBC62-6E55-4D74-8C83-563D90122159}" type="pres">
      <dgm:prSet presAssocID="{96EA3548-580D-40BE-AB4E-25C71074B191}" presName="sibTrans" presStyleLbl="sibTrans2D1" presStyleIdx="5" presStyleCnt="6"/>
      <dgm:spPr/>
      <dgm:t>
        <a:bodyPr/>
        <a:lstStyle/>
        <a:p>
          <a:pPr rtl="1"/>
          <a:endParaRPr lang="ar-SA"/>
        </a:p>
      </dgm:t>
    </dgm:pt>
  </dgm:ptLst>
  <dgm:cxnLst>
    <dgm:cxn modelId="{D0C9DC63-9DD7-4A98-A93E-B214E3B02FD9}" type="presOf" srcId="{EF53C842-555E-451A-AF06-237AAB064047}" destId="{2DE4E553-F130-4C7B-9ABE-143BA88D4888}" srcOrd="0" destOrd="0" presId="urn:microsoft.com/office/officeart/2005/8/layout/radial6"/>
    <dgm:cxn modelId="{F8F6F2CB-EE4E-4783-BE41-2AA6945443BF}" srcId="{E9057CC8-90D3-4AF7-AEAD-5C5F889C9E20}" destId="{EF53C842-555E-451A-AF06-237AAB064047}" srcOrd="4" destOrd="0" parTransId="{4226F328-7851-492E-A1D8-8331C48ABD1B}" sibTransId="{520B5312-8C98-4350-87DB-8B8F851837CD}"/>
    <dgm:cxn modelId="{72DC71E3-7A90-4FB3-935B-31AA73441DFD}" type="presOf" srcId="{C704B0EF-26A9-42B2-A94A-F10C4D0C7863}" destId="{50370782-761F-444E-8CF3-7BBC3A03CC41}" srcOrd="0" destOrd="0" presId="urn:microsoft.com/office/officeart/2005/8/layout/radial6"/>
    <dgm:cxn modelId="{C1868D64-4D57-496E-AE52-A4A91A8672F3}" srcId="{E9057CC8-90D3-4AF7-AEAD-5C5F889C9E20}" destId="{F745FFF8-0A02-4296-8B58-70C3DFFF7700}" srcOrd="5" destOrd="0" parTransId="{E0EA9D6D-20D9-4A0A-9777-B100F5C19637}" sibTransId="{96EA3548-580D-40BE-AB4E-25C71074B191}"/>
    <dgm:cxn modelId="{248B3F01-B2D6-4FA7-A7B3-7845CE9D0D42}" type="presOf" srcId="{B75AFBCE-8227-4701-990A-D94EAE59861F}" destId="{43C835D2-C346-44D9-BB87-7D714DB8BC57}" srcOrd="0" destOrd="0" presId="urn:microsoft.com/office/officeart/2005/8/layout/radial6"/>
    <dgm:cxn modelId="{E16E4181-E3B9-433E-985F-97610053F184}" type="presOf" srcId="{88274980-53F0-46EF-8FD7-C66C65C127D5}" destId="{86B66C38-B72A-452A-88D1-A56F5F2745BD}" srcOrd="0" destOrd="0" presId="urn:microsoft.com/office/officeart/2005/8/layout/radial6"/>
    <dgm:cxn modelId="{BBC4C1FD-301B-4343-AC06-15AEAB2ACB73}" type="presOf" srcId="{727940A9-9BE7-46B5-A90B-EE8865842EA5}" destId="{84BC3BD8-EE0E-4987-9370-43C58D53CFCC}" srcOrd="0" destOrd="0" presId="urn:microsoft.com/office/officeart/2005/8/layout/radial6"/>
    <dgm:cxn modelId="{66EE440F-548B-4910-9FC5-DD5BF157C777}" type="presOf" srcId="{95823B91-350B-4413-9302-862606E66827}" destId="{93FE7BA0-6ECB-46E8-8895-0DB7EAC8EC71}" srcOrd="0" destOrd="0" presId="urn:microsoft.com/office/officeart/2005/8/layout/radial6"/>
    <dgm:cxn modelId="{277FD142-EBF4-4068-9CD6-B37DC0E95EF0}" srcId="{E9057CC8-90D3-4AF7-AEAD-5C5F889C9E20}" destId="{88274980-53F0-46EF-8FD7-C66C65C127D5}" srcOrd="2" destOrd="0" parTransId="{4B339EAC-4D63-4519-B8CC-51E7EE151D29}" sibTransId="{EDE03555-1CB3-4C4A-82C2-25D4A0627138}"/>
    <dgm:cxn modelId="{687B32FB-0A29-40DF-81FC-CC9B2A5FDE95}" type="presOf" srcId="{EDE03555-1CB3-4C4A-82C2-25D4A0627138}" destId="{82A5904A-8D54-4F47-BFEF-63B66B46CFCB}" srcOrd="0" destOrd="0" presId="urn:microsoft.com/office/officeart/2005/8/layout/radial6"/>
    <dgm:cxn modelId="{DB74087F-4A56-46B4-A20C-E766EF66941F}" srcId="{E9057CC8-90D3-4AF7-AEAD-5C5F889C9E20}" destId="{B75AFBCE-8227-4701-990A-D94EAE59861F}" srcOrd="3" destOrd="0" parTransId="{DF46565E-CB80-4223-869E-39ECA2349ED9}" sibTransId="{C704B0EF-26A9-42B2-A94A-F10C4D0C7863}"/>
    <dgm:cxn modelId="{4FFD1725-E82C-490E-927E-C9FDA4AD60CF}" type="presOf" srcId="{E9057CC8-90D3-4AF7-AEAD-5C5F889C9E20}" destId="{FEAB40C7-4E53-4DB6-9FC0-32726702C0E0}" srcOrd="0" destOrd="0" presId="urn:microsoft.com/office/officeart/2005/8/layout/radial6"/>
    <dgm:cxn modelId="{695D189C-C40D-4CCD-ADE5-A4F4C50AEE12}" type="presOf" srcId="{24E05228-D3DA-49F1-915A-24F94CBA98FB}" destId="{EF949DA3-DCDF-480F-B843-D8D612568ED2}" srcOrd="0" destOrd="0" presId="urn:microsoft.com/office/officeart/2005/8/layout/radial6"/>
    <dgm:cxn modelId="{98AE66EB-3DCD-4E6C-827A-0DFF83CAFA24}" srcId="{E9057CC8-90D3-4AF7-AEAD-5C5F889C9E20}" destId="{45505CCA-2998-4271-AE5B-68290E5FF9A5}" srcOrd="1" destOrd="0" parTransId="{D9E9A580-028E-4968-B7E5-D338717B0407}" sibTransId="{727940A9-9BE7-46B5-A90B-EE8865842EA5}"/>
    <dgm:cxn modelId="{0B8AB58E-A381-4D09-8BA3-0F7348F9ED6C}" type="presOf" srcId="{45505CCA-2998-4271-AE5B-68290E5FF9A5}" destId="{91A5B60E-F279-4524-AC08-8359BD1D033A}" srcOrd="0" destOrd="0" presId="urn:microsoft.com/office/officeart/2005/8/layout/radial6"/>
    <dgm:cxn modelId="{D36D8C39-901E-4179-92E1-C326C504143F}" srcId="{95823B91-350B-4413-9302-862606E66827}" destId="{E9057CC8-90D3-4AF7-AEAD-5C5F889C9E20}" srcOrd="0" destOrd="0" parTransId="{DA370C29-0ABA-4DEC-9E71-4A6B4E59E811}" sibTransId="{09CA0D3E-4032-4046-8F6B-DF5749C46C08}"/>
    <dgm:cxn modelId="{C26A0D19-695A-4E9F-80AA-678676D69FA5}" type="presOf" srcId="{520B5312-8C98-4350-87DB-8B8F851837CD}" destId="{886A6F30-8932-4FAE-AD86-F97FF5EC1EE6}" srcOrd="0" destOrd="0" presId="urn:microsoft.com/office/officeart/2005/8/layout/radial6"/>
    <dgm:cxn modelId="{233476D6-26CF-4F9F-9A7D-9707E08B6FAF}" type="presOf" srcId="{96EA3548-580D-40BE-AB4E-25C71074B191}" destId="{C21CBC62-6E55-4D74-8C83-563D90122159}" srcOrd="0" destOrd="0" presId="urn:microsoft.com/office/officeart/2005/8/layout/radial6"/>
    <dgm:cxn modelId="{B1F4B4EC-FCEE-4818-AA56-F32D03242E33}" type="presOf" srcId="{55926570-91D4-42F6-8F7A-5DD5D63F54C9}" destId="{8029E7B2-A294-4A1A-B519-3CF6895F1405}" srcOrd="0" destOrd="0" presId="urn:microsoft.com/office/officeart/2005/8/layout/radial6"/>
    <dgm:cxn modelId="{8323F109-FF28-41A1-9458-7C3AA6419CCE}" srcId="{E9057CC8-90D3-4AF7-AEAD-5C5F889C9E20}" destId="{55926570-91D4-42F6-8F7A-5DD5D63F54C9}" srcOrd="0" destOrd="0" parTransId="{C09CCFD4-BB61-4F7F-A06A-E50C4E338C1E}" sibTransId="{24E05228-D3DA-49F1-915A-24F94CBA98FB}"/>
    <dgm:cxn modelId="{5CCEEED6-08E7-473B-B46B-D37D9B199DBB}" type="presOf" srcId="{F745FFF8-0A02-4296-8B58-70C3DFFF7700}" destId="{BD914B1B-E6A7-4B66-ACC1-0C668815BF3D}" srcOrd="0" destOrd="0" presId="urn:microsoft.com/office/officeart/2005/8/layout/radial6"/>
    <dgm:cxn modelId="{D9A31521-B621-4207-BD44-6B50DC820FE3}" type="presParOf" srcId="{93FE7BA0-6ECB-46E8-8895-0DB7EAC8EC71}" destId="{FEAB40C7-4E53-4DB6-9FC0-32726702C0E0}" srcOrd="0" destOrd="0" presId="urn:microsoft.com/office/officeart/2005/8/layout/radial6"/>
    <dgm:cxn modelId="{EB93D39E-9BAD-4B07-BA05-FF8D78B65F6E}" type="presParOf" srcId="{93FE7BA0-6ECB-46E8-8895-0DB7EAC8EC71}" destId="{8029E7B2-A294-4A1A-B519-3CF6895F1405}" srcOrd="1" destOrd="0" presId="urn:microsoft.com/office/officeart/2005/8/layout/radial6"/>
    <dgm:cxn modelId="{1F94051D-D6B8-4FD1-B8F4-BC477698580A}" type="presParOf" srcId="{93FE7BA0-6ECB-46E8-8895-0DB7EAC8EC71}" destId="{7C6D72FF-A0BC-4F8B-BF61-2728A45695A9}" srcOrd="2" destOrd="0" presId="urn:microsoft.com/office/officeart/2005/8/layout/radial6"/>
    <dgm:cxn modelId="{63454D14-2B9B-47BB-BD58-671A2114ADE0}" type="presParOf" srcId="{93FE7BA0-6ECB-46E8-8895-0DB7EAC8EC71}" destId="{EF949DA3-DCDF-480F-B843-D8D612568ED2}" srcOrd="3" destOrd="0" presId="urn:microsoft.com/office/officeart/2005/8/layout/radial6"/>
    <dgm:cxn modelId="{A53EBACE-2131-4780-8050-B0DCEE7A3D20}" type="presParOf" srcId="{93FE7BA0-6ECB-46E8-8895-0DB7EAC8EC71}" destId="{91A5B60E-F279-4524-AC08-8359BD1D033A}" srcOrd="4" destOrd="0" presId="urn:microsoft.com/office/officeart/2005/8/layout/radial6"/>
    <dgm:cxn modelId="{85C38ADE-B69D-45F1-8D23-ABB925A7331E}" type="presParOf" srcId="{93FE7BA0-6ECB-46E8-8895-0DB7EAC8EC71}" destId="{7174571B-89B0-45AA-9DF6-8145A4DFEDEE}" srcOrd="5" destOrd="0" presId="urn:microsoft.com/office/officeart/2005/8/layout/radial6"/>
    <dgm:cxn modelId="{810E69CA-E8DA-432C-8D4C-E3813AD4B95D}" type="presParOf" srcId="{93FE7BA0-6ECB-46E8-8895-0DB7EAC8EC71}" destId="{84BC3BD8-EE0E-4987-9370-43C58D53CFCC}" srcOrd="6" destOrd="0" presId="urn:microsoft.com/office/officeart/2005/8/layout/radial6"/>
    <dgm:cxn modelId="{F51C6F8F-A778-49D4-B185-A6E93D743F5F}" type="presParOf" srcId="{93FE7BA0-6ECB-46E8-8895-0DB7EAC8EC71}" destId="{86B66C38-B72A-452A-88D1-A56F5F2745BD}" srcOrd="7" destOrd="0" presId="urn:microsoft.com/office/officeart/2005/8/layout/radial6"/>
    <dgm:cxn modelId="{1A04B5F8-5BDE-4CFD-85D1-8336E0315AEA}" type="presParOf" srcId="{93FE7BA0-6ECB-46E8-8895-0DB7EAC8EC71}" destId="{834549FB-288C-4DC6-B8A6-A3E131B3AB98}" srcOrd="8" destOrd="0" presId="urn:microsoft.com/office/officeart/2005/8/layout/radial6"/>
    <dgm:cxn modelId="{CE9622C7-797A-4A60-9866-827218323FE3}" type="presParOf" srcId="{93FE7BA0-6ECB-46E8-8895-0DB7EAC8EC71}" destId="{82A5904A-8D54-4F47-BFEF-63B66B46CFCB}" srcOrd="9" destOrd="0" presId="urn:microsoft.com/office/officeart/2005/8/layout/radial6"/>
    <dgm:cxn modelId="{BA1CFE8F-E8B9-4FA7-AD17-6255F829F518}" type="presParOf" srcId="{93FE7BA0-6ECB-46E8-8895-0DB7EAC8EC71}" destId="{43C835D2-C346-44D9-BB87-7D714DB8BC57}" srcOrd="10" destOrd="0" presId="urn:microsoft.com/office/officeart/2005/8/layout/radial6"/>
    <dgm:cxn modelId="{F6DBE34B-2DA3-448C-8479-0AFF5ADB21EE}" type="presParOf" srcId="{93FE7BA0-6ECB-46E8-8895-0DB7EAC8EC71}" destId="{D2238477-FD8F-474B-9D6B-6FD760D190AC}" srcOrd="11" destOrd="0" presId="urn:microsoft.com/office/officeart/2005/8/layout/radial6"/>
    <dgm:cxn modelId="{C4499E8C-2F2C-4B1F-B684-5971D24584CB}" type="presParOf" srcId="{93FE7BA0-6ECB-46E8-8895-0DB7EAC8EC71}" destId="{50370782-761F-444E-8CF3-7BBC3A03CC41}" srcOrd="12" destOrd="0" presId="urn:microsoft.com/office/officeart/2005/8/layout/radial6"/>
    <dgm:cxn modelId="{18948AAA-ADA4-4BF2-92BB-46C134513141}" type="presParOf" srcId="{93FE7BA0-6ECB-46E8-8895-0DB7EAC8EC71}" destId="{2DE4E553-F130-4C7B-9ABE-143BA88D4888}" srcOrd="13" destOrd="0" presId="urn:microsoft.com/office/officeart/2005/8/layout/radial6"/>
    <dgm:cxn modelId="{72AF8E94-061F-4DBE-AB86-9DF06E3610E8}" type="presParOf" srcId="{93FE7BA0-6ECB-46E8-8895-0DB7EAC8EC71}" destId="{DF0B330A-E1F9-45ED-8171-2183AE377D73}" srcOrd="14" destOrd="0" presId="urn:microsoft.com/office/officeart/2005/8/layout/radial6"/>
    <dgm:cxn modelId="{FC0032AB-70AA-4C94-814C-341B603C2C42}" type="presParOf" srcId="{93FE7BA0-6ECB-46E8-8895-0DB7EAC8EC71}" destId="{886A6F30-8932-4FAE-AD86-F97FF5EC1EE6}" srcOrd="15" destOrd="0" presId="urn:microsoft.com/office/officeart/2005/8/layout/radial6"/>
    <dgm:cxn modelId="{241E1EC2-0FEB-4FCD-814C-BE1CB0F69A78}" type="presParOf" srcId="{93FE7BA0-6ECB-46E8-8895-0DB7EAC8EC71}" destId="{BD914B1B-E6A7-4B66-ACC1-0C668815BF3D}" srcOrd="16" destOrd="0" presId="urn:microsoft.com/office/officeart/2005/8/layout/radial6"/>
    <dgm:cxn modelId="{C8D624AE-AB28-4FE1-997F-EB320E45E2DE}" type="presParOf" srcId="{93FE7BA0-6ECB-46E8-8895-0DB7EAC8EC71}" destId="{D64F9A4E-427F-4470-9FB5-BADF7ABB9776}" srcOrd="17" destOrd="0" presId="urn:microsoft.com/office/officeart/2005/8/layout/radial6"/>
    <dgm:cxn modelId="{1A3DE11E-3F56-43E1-BB85-98D84760DC1B}" type="presParOf" srcId="{93FE7BA0-6ECB-46E8-8895-0DB7EAC8EC71}" destId="{C21CBC62-6E55-4D74-8C83-563D90122159}"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1CBC62-6E55-4D74-8C83-563D90122159}">
      <dsp:nvSpPr>
        <dsp:cNvPr id="0" name=""/>
        <dsp:cNvSpPr/>
      </dsp:nvSpPr>
      <dsp:spPr>
        <a:xfrm>
          <a:off x="1948026" y="389535"/>
          <a:ext cx="2668979" cy="2668979"/>
        </a:xfrm>
        <a:prstGeom prst="blockArc">
          <a:avLst>
            <a:gd name="adj1" fmla="val 12600000"/>
            <a:gd name="adj2" fmla="val 16200000"/>
            <a:gd name="adj3" fmla="val 4489"/>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86A6F30-8932-4FAE-AD86-F97FF5EC1EE6}">
      <dsp:nvSpPr>
        <dsp:cNvPr id="0" name=""/>
        <dsp:cNvSpPr/>
      </dsp:nvSpPr>
      <dsp:spPr>
        <a:xfrm>
          <a:off x="1948026" y="389535"/>
          <a:ext cx="2668979" cy="2668979"/>
        </a:xfrm>
        <a:prstGeom prst="blockArc">
          <a:avLst>
            <a:gd name="adj1" fmla="val 9000000"/>
            <a:gd name="adj2" fmla="val 12600000"/>
            <a:gd name="adj3" fmla="val 4489"/>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0370782-761F-444E-8CF3-7BBC3A03CC41}">
      <dsp:nvSpPr>
        <dsp:cNvPr id="0" name=""/>
        <dsp:cNvSpPr/>
      </dsp:nvSpPr>
      <dsp:spPr>
        <a:xfrm>
          <a:off x="1948026" y="389535"/>
          <a:ext cx="2668979" cy="2668979"/>
        </a:xfrm>
        <a:prstGeom prst="blockArc">
          <a:avLst>
            <a:gd name="adj1" fmla="val 5400000"/>
            <a:gd name="adj2" fmla="val 9000000"/>
            <a:gd name="adj3" fmla="val 4489"/>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2A5904A-8D54-4F47-BFEF-63B66B46CFCB}">
      <dsp:nvSpPr>
        <dsp:cNvPr id="0" name=""/>
        <dsp:cNvSpPr/>
      </dsp:nvSpPr>
      <dsp:spPr>
        <a:xfrm>
          <a:off x="1948026" y="389535"/>
          <a:ext cx="2668979" cy="2668979"/>
        </a:xfrm>
        <a:prstGeom prst="blockArc">
          <a:avLst>
            <a:gd name="adj1" fmla="val 1800000"/>
            <a:gd name="adj2" fmla="val 5400000"/>
            <a:gd name="adj3" fmla="val 4489"/>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4BC3BD8-EE0E-4987-9370-43C58D53CFCC}">
      <dsp:nvSpPr>
        <dsp:cNvPr id="0" name=""/>
        <dsp:cNvSpPr/>
      </dsp:nvSpPr>
      <dsp:spPr>
        <a:xfrm>
          <a:off x="1948026" y="389535"/>
          <a:ext cx="2668979" cy="2668979"/>
        </a:xfrm>
        <a:prstGeom prst="blockArc">
          <a:avLst>
            <a:gd name="adj1" fmla="val 19800000"/>
            <a:gd name="adj2" fmla="val 1800000"/>
            <a:gd name="adj3" fmla="val 4489"/>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F949DA3-DCDF-480F-B843-D8D612568ED2}">
      <dsp:nvSpPr>
        <dsp:cNvPr id="0" name=""/>
        <dsp:cNvSpPr/>
      </dsp:nvSpPr>
      <dsp:spPr>
        <a:xfrm>
          <a:off x="1948026" y="389535"/>
          <a:ext cx="2668979" cy="2668979"/>
        </a:xfrm>
        <a:prstGeom prst="blockArc">
          <a:avLst>
            <a:gd name="adj1" fmla="val 16200000"/>
            <a:gd name="adj2" fmla="val 19800000"/>
            <a:gd name="adj3" fmla="val 4489"/>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EAB40C7-4E53-4DB6-9FC0-32726702C0E0}">
      <dsp:nvSpPr>
        <dsp:cNvPr id="0" name=""/>
        <dsp:cNvSpPr/>
      </dsp:nvSpPr>
      <dsp:spPr>
        <a:xfrm>
          <a:off x="2683861" y="1125369"/>
          <a:ext cx="1197310" cy="1197310"/>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n-US" sz="1200" b="1" kern="1200" smtClean="0">
              <a:latin typeface="Calibri"/>
              <a:ea typeface="+mn-ea"/>
              <a:cs typeface="+mn-cs"/>
            </a:rPr>
            <a:t>Chain of infection</a:t>
          </a:r>
          <a:endParaRPr lang="ar-SA" sz="1200" b="1" kern="1200">
            <a:latin typeface="Calibri"/>
            <a:ea typeface="+mn-ea"/>
            <a:cs typeface="Arial"/>
          </a:endParaRPr>
        </a:p>
      </dsp:txBody>
      <dsp:txXfrm>
        <a:off x="2859203" y="1300711"/>
        <a:ext cx="846626" cy="846626"/>
      </dsp:txXfrm>
    </dsp:sp>
    <dsp:sp modelId="{8029E7B2-A294-4A1A-B519-3CF6895F1405}">
      <dsp:nvSpPr>
        <dsp:cNvPr id="0" name=""/>
        <dsp:cNvSpPr/>
      </dsp:nvSpPr>
      <dsp:spPr>
        <a:xfrm>
          <a:off x="2863457" y="648"/>
          <a:ext cx="838117" cy="838117"/>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rtl="0">
            <a:lnSpc>
              <a:spcPct val="90000"/>
            </a:lnSpc>
            <a:spcBef>
              <a:spcPct val="0"/>
            </a:spcBef>
            <a:spcAft>
              <a:spcPct val="35000"/>
            </a:spcAft>
          </a:pPr>
          <a:r>
            <a:rPr lang="en-US" sz="1000" b="1" kern="1200" smtClean="0">
              <a:latin typeface="Calibri"/>
              <a:ea typeface="+mn-ea"/>
              <a:cs typeface="+mn-cs"/>
            </a:rPr>
            <a:t>Infectious agent</a:t>
          </a:r>
          <a:endParaRPr lang="ar-SA" sz="1000" b="1" kern="1200">
            <a:latin typeface="Calibri"/>
            <a:ea typeface="+mn-ea"/>
            <a:cs typeface="Arial"/>
          </a:endParaRPr>
        </a:p>
      </dsp:txBody>
      <dsp:txXfrm>
        <a:off x="2986196" y="123387"/>
        <a:ext cx="592639" cy="592639"/>
      </dsp:txXfrm>
    </dsp:sp>
    <dsp:sp modelId="{91A5B60E-F279-4524-AC08-8359BD1D033A}">
      <dsp:nvSpPr>
        <dsp:cNvPr id="0" name=""/>
        <dsp:cNvSpPr/>
      </dsp:nvSpPr>
      <dsp:spPr>
        <a:xfrm>
          <a:off x="3937278" y="652807"/>
          <a:ext cx="949620" cy="838117"/>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rtl="0">
            <a:lnSpc>
              <a:spcPct val="90000"/>
            </a:lnSpc>
            <a:spcBef>
              <a:spcPct val="0"/>
            </a:spcBef>
            <a:spcAft>
              <a:spcPct val="35000"/>
            </a:spcAft>
          </a:pPr>
          <a:r>
            <a:rPr lang="en-US" sz="1000" b="1" kern="1200" smtClean="0">
              <a:latin typeface="Calibri"/>
              <a:ea typeface="+mn-ea"/>
              <a:cs typeface="+mn-cs"/>
            </a:rPr>
            <a:t>Reservoir</a:t>
          </a:r>
          <a:endParaRPr lang="ar-SA" sz="600" b="1" kern="1200">
            <a:latin typeface="Calibri"/>
            <a:ea typeface="+mn-ea"/>
            <a:cs typeface="Arial"/>
          </a:endParaRPr>
        </a:p>
      </dsp:txBody>
      <dsp:txXfrm>
        <a:off x="4076347" y="775546"/>
        <a:ext cx="671482" cy="592639"/>
      </dsp:txXfrm>
    </dsp:sp>
    <dsp:sp modelId="{86B66C38-B72A-452A-88D1-A56F5F2745BD}">
      <dsp:nvSpPr>
        <dsp:cNvPr id="0" name=""/>
        <dsp:cNvSpPr/>
      </dsp:nvSpPr>
      <dsp:spPr>
        <a:xfrm>
          <a:off x="3993029" y="1957125"/>
          <a:ext cx="838117" cy="838117"/>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rtl="0">
            <a:lnSpc>
              <a:spcPct val="90000"/>
            </a:lnSpc>
            <a:spcBef>
              <a:spcPct val="0"/>
            </a:spcBef>
            <a:spcAft>
              <a:spcPct val="35000"/>
            </a:spcAft>
          </a:pPr>
          <a:r>
            <a:rPr lang="en-US" sz="1000" b="1" kern="1200" smtClean="0">
              <a:latin typeface="Calibri"/>
              <a:ea typeface="+mn-ea"/>
              <a:cs typeface="+mn-cs"/>
            </a:rPr>
            <a:t>Portal of exit from reservoir</a:t>
          </a:r>
          <a:endParaRPr lang="ar-SA" sz="1000" b="1" kern="1200" dirty="0">
            <a:latin typeface="Calibri"/>
            <a:ea typeface="+mn-ea"/>
            <a:cs typeface="Arial"/>
          </a:endParaRPr>
        </a:p>
      </dsp:txBody>
      <dsp:txXfrm>
        <a:off x="4115768" y="2079864"/>
        <a:ext cx="592639" cy="592639"/>
      </dsp:txXfrm>
    </dsp:sp>
    <dsp:sp modelId="{43C835D2-C346-44D9-BB87-7D714DB8BC57}">
      <dsp:nvSpPr>
        <dsp:cNvPr id="0" name=""/>
        <dsp:cNvSpPr/>
      </dsp:nvSpPr>
      <dsp:spPr>
        <a:xfrm>
          <a:off x="2833620" y="2609283"/>
          <a:ext cx="897791" cy="838117"/>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rtl="0">
            <a:lnSpc>
              <a:spcPct val="90000"/>
            </a:lnSpc>
            <a:spcBef>
              <a:spcPct val="0"/>
            </a:spcBef>
            <a:spcAft>
              <a:spcPct val="35000"/>
            </a:spcAft>
          </a:pPr>
          <a:r>
            <a:rPr lang="en-US" sz="900" b="1" kern="1200" smtClean="0">
              <a:latin typeface="Calibri"/>
              <a:ea typeface="+mn-ea"/>
              <a:cs typeface="+mn-cs"/>
            </a:rPr>
            <a:t>Means of transmission</a:t>
          </a:r>
          <a:endParaRPr lang="ar-SA" sz="900" b="1" kern="1200">
            <a:latin typeface="Calibri"/>
            <a:ea typeface="+mn-ea"/>
            <a:cs typeface="Arial"/>
          </a:endParaRPr>
        </a:p>
      </dsp:txBody>
      <dsp:txXfrm>
        <a:off x="2965098" y="2732022"/>
        <a:ext cx="634835" cy="592639"/>
      </dsp:txXfrm>
    </dsp:sp>
    <dsp:sp modelId="{2DE4E553-F130-4C7B-9ABE-143BA88D4888}">
      <dsp:nvSpPr>
        <dsp:cNvPr id="0" name=""/>
        <dsp:cNvSpPr/>
      </dsp:nvSpPr>
      <dsp:spPr>
        <a:xfrm>
          <a:off x="1733885" y="1957125"/>
          <a:ext cx="838117" cy="838117"/>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rtl="0">
            <a:lnSpc>
              <a:spcPct val="90000"/>
            </a:lnSpc>
            <a:spcBef>
              <a:spcPct val="0"/>
            </a:spcBef>
            <a:spcAft>
              <a:spcPct val="35000"/>
            </a:spcAft>
          </a:pPr>
          <a:r>
            <a:rPr lang="en-US" sz="1100" b="1" kern="1200" smtClean="0">
              <a:latin typeface="Calibri"/>
              <a:ea typeface="+mn-ea"/>
              <a:cs typeface="+mn-cs"/>
            </a:rPr>
            <a:t>Portals of entry</a:t>
          </a:r>
          <a:endParaRPr lang="ar-SA" sz="1100" b="1" kern="1200">
            <a:latin typeface="Calibri"/>
            <a:ea typeface="+mn-ea"/>
            <a:cs typeface="Arial"/>
          </a:endParaRPr>
        </a:p>
      </dsp:txBody>
      <dsp:txXfrm>
        <a:off x="1856624" y="2079864"/>
        <a:ext cx="592639" cy="592639"/>
      </dsp:txXfrm>
    </dsp:sp>
    <dsp:sp modelId="{BD914B1B-E6A7-4B66-ACC1-0C668815BF3D}">
      <dsp:nvSpPr>
        <dsp:cNvPr id="0" name=""/>
        <dsp:cNvSpPr/>
      </dsp:nvSpPr>
      <dsp:spPr>
        <a:xfrm>
          <a:off x="1652013" y="652807"/>
          <a:ext cx="1001860" cy="838117"/>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rtl="0">
            <a:lnSpc>
              <a:spcPct val="90000"/>
            </a:lnSpc>
            <a:spcBef>
              <a:spcPct val="0"/>
            </a:spcBef>
            <a:spcAft>
              <a:spcPct val="35000"/>
            </a:spcAft>
          </a:pPr>
          <a:r>
            <a:rPr lang="en-US" sz="1050" b="1" kern="1200" dirty="0" smtClean="0">
              <a:latin typeface="Calibri"/>
              <a:ea typeface="+mn-ea"/>
              <a:cs typeface="+mn-cs"/>
            </a:rPr>
            <a:t>Susceptible host</a:t>
          </a:r>
          <a:endParaRPr lang="ar-SA" sz="1050" b="1" kern="1200" dirty="0">
            <a:latin typeface="Calibri"/>
            <a:ea typeface="+mn-ea"/>
            <a:cs typeface="Arial"/>
          </a:endParaRPr>
        </a:p>
      </dsp:txBody>
      <dsp:txXfrm>
        <a:off x="1798732" y="775546"/>
        <a:ext cx="708422" cy="592639"/>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AE3E5B-CFBB-4D5A-901D-85FC912345A7}" type="datetimeFigureOut">
              <a:rPr lang="en-US" smtClean="0"/>
              <a:t>4/2/2021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436D91-BC8D-4884-B0DD-BA09D73AE789}" type="slidenum">
              <a:rPr lang="en-US" smtClean="0"/>
              <a:t>‹#›</a:t>
            </a:fld>
            <a:endParaRPr lang="en-US"/>
          </a:p>
        </p:txBody>
      </p:sp>
    </p:spTree>
    <p:extLst>
      <p:ext uri="{BB962C8B-B14F-4D97-AF65-F5344CB8AC3E}">
        <p14:creationId xmlns:p14="http://schemas.microsoft.com/office/powerpoint/2010/main" val="274293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5DBEF20-A39B-4939-A8D0-73BCB31A3D33}" type="datetime1">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3692337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8723FC-7354-4728-99BE-6A2810A92434}" type="datetime1">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3226863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AF7D66-B1BD-40BC-B3D2-EBFA5ADC5775}" type="datetime1">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1306474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B04910-1804-47E1-B19A-3AC6DD07E70C}" type="datetime1">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461569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A69C8C-DFCD-4F50-8B7D-75511E3528FE}" type="datetime1">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4142853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EB9CC95-D0CA-4C82-83F6-2E42BE2E52E0}" type="datetime1">
              <a:rPr lang="en-US" smtClean="0"/>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905777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BF107A7-09A8-489F-928E-CDB9F3A1AEF2}" type="datetime1">
              <a:rPr lang="en-US" smtClean="0"/>
              <a:t>4/2/2021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3162701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868EF1E-4D2F-48EB-A79B-028149AB3C46}" type="datetime1">
              <a:rPr lang="en-US" smtClean="0"/>
              <a:t>4/2/2021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4053690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18F18E-CC7E-422B-A971-5357996E36AC}" type="datetime1">
              <a:rPr lang="en-US" smtClean="0"/>
              <a:t>4/2/2021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2866787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383A8B-D819-4150-B46D-D665598F24D4}" type="datetime1">
              <a:rPr lang="en-US" smtClean="0"/>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1822462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E440E37-BAA9-407C-B675-F0D34D20F68A}" type="datetime1">
              <a:rPr lang="en-US" smtClean="0"/>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959100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8B29A6-AF6B-49BD-813C-0DBB07A6F925}" type="datetime1">
              <a:rPr lang="en-US" smtClean="0"/>
              <a:t>4/2/2021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1A0021-A31D-4EAF-ACC3-76B0558D70C5}" type="slidenum">
              <a:rPr lang="en-US" smtClean="0"/>
              <a:t>‹#›</a:t>
            </a:fld>
            <a:endParaRPr lang="en-US"/>
          </a:p>
        </p:txBody>
      </p:sp>
    </p:spTree>
    <p:extLst>
      <p:ext uri="{BB962C8B-B14F-4D97-AF65-F5344CB8AC3E}">
        <p14:creationId xmlns:p14="http://schemas.microsoft.com/office/powerpoint/2010/main" val="3121226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273556" y="1437316"/>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42102" y="239203"/>
            <a:ext cx="6997237" cy="646331"/>
          </a:xfrm>
          <a:prstGeom prst="rect">
            <a:avLst/>
          </a:prstGeom>
        </p:spPr>
        <p:txBody>
          <a:bodyPr wrap="none">
            <a:spAutoFit/>
          </a:bodyPr>
          <a:lstStyle/>
          <a:p>
            <a:pPr algn="ctr"/>
            <a:r>
              <a:rPr lang="en-US" sz="3600" b="1" dirty="0" smtClean="0"/>
              <a:t>Fundamentals of Nursing(1</a:t>
            </a:r>
            <a:r>
              <a:rPr lang="en-US" sz="3600" b="1" baseline="30000" dirty="0" smtClean="0"/>
              <a:t>st</a:t>
            </a:r>
            <a:r>
              <a:rPr lang="en-US" sz="3600" b="1" dirty="0" smtClean="0"/>
              <a:t> Stage)</a:t>
            </a:r>
            <a:endParaRPr lang="en-US" sz="3600" b="1" dirty="0"/>
          </a:p>
        </p:txBody>
      </p:sp>
      <p:sp>
        <p:nvSpPr>
          <p:cNvPr id="3" name="Rectangle 2"/>
          <p:cNvSpPr/>
          <p:nvPr/>
        </p:nvSpPr>
        <p:spPr>
          <a:xfrm>
            <a:off x="6030889" y="3969136"/>
            <a:ext cx="4762780" cy="1477328"/>
          </a:xfrm>
          <a:prstGeom prst="rect">
            <a:avLst/>
          </a:prstGeom>
        </p:spPr>
        <p:txBody>
          <a:bodyPr wrap="square">
            <a:spAutoFit/>
          </a:bodyPr>
          <a:lstStyle/>
          <a:p>
            <a:pPr algn="ctr">
              <a:defRPr/>
            </a:pPr>
            <a:r>
              <a:rPr lang="en-US" b="1" dirty="0" smtClean="0">
                <a:cs typeface="+mj-cs"/>
              </a:rPr>
              <a:t>By</a:t>
            </a:r>
          </a:p>
          <a:p>
            <a:pPr algn="ctr">
              <a:defRPr/>
            </a:pPr>
            <a:r>
              <a:rPr lang="en-US" b="1" dirty="0" smtClean="0">
                <a:cs typeface="+mj-cs"/>
              </a:rPr>
              <a:t> Assistant. Lecturer. </a:t>
            </a:r>
            <a:r>
              <a:rPr lang="en-US" b="1" dirty="0" err="1" smtClean="0">
                <a:cs typeface="+mj-cs"/>
              </a:rPr>
              <a:t>Zainab</a:t>
            </a:r>
            <a:r>
              <a:rPr lang="en-US" b="1" dirty="0" smtClean="0">
                <a:cs typeface="+mj-cs"/>
              </a:rPr>
              <a:t> Salman </a:t>
            </a:r>
            <a:r>
              <a:rPr lang="en-US" b="1" dirty="0" err="1" smtClean="0">
                <a:cs typeface="+mj-cs"/>
              </a:rPr>
              <a:t>Dawood</a:t>
            </a:r>
            <a:endParaRPr lang="en-US" b="1" dirty="0" smtClean="0">
              <a:cs typeface="+mj-cs"/>
            </a:endParaRPr>
          </a:p>
          <a:p>
            <a:pPr algn="ctr">
              <a:defRPr/>
            </a:pPr>
            <a:r>
              <a:rPr lang="en-US" b="1" dirty="0" smtClean="0">
                <a:cs typeface="+mj-cs"/>
              </a:rPr>
              <a:t>Fundamentals of Nursing Department</a:t>
            </a:r>
          </a:p>
          <a:p>
            <a:pPr algn="ctr">
              <a:defRPr/>
            </a:pPr>
            <a:r>
              <a:rPr lang="en-US" b="1" dirty="0" smtClean="0">
                <a:cs typeface="+mj-cs"/>
              </a:rPr>
              <a:t>College of Nursing</a:t>
            </a:r>
          </a:p>
          <a:p>
            <a:pPr algn="ctr">
              <a:defRPr/>
            </a:pPr>
            <a:r>
              <a:rPr lang="en-US" b="1" dirty="0" smtClean="0">
                <a:cs typeface="+mj-cs"/>
              </a:rPr>
              <a:t>University of </a:t>
            </a:r>
            <a:r>
              <a:rPr lang="en-US" b="1" dirty="0" err="1" smtClean="0">
                <a:cs typeface="+mj-cs"/>
              </a:rPr>
              <a:t>Basrah</a:t>
            </a:r>
            <a:endParaRPr lang="en-GB" b="1" dirty="0">
              <a:cs typeface="+mj-cs"/>
            </a:endParaRPr>
          </a:p>
        </p:txBody>
      </p:sp>
      <p:pic>
        <p:nvPicPr>
          <p:cNvPr id="16" name="Picture 2" descr="Image result for university of basrah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517" y="195296"/>
            <a:ext cx="1148443" cy="11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xmlns="" id="{4664DB9F-59BB-47A5-8080-662EED16E9E1}"/>
              </a:ext>
            </a:extLst>
          </p:cNvPr>
          <p:cNvSpPr/>
          <p:nvPr/>
        </p:nvSpPr>
        <p:spPr>
          <a:xfrm>
            <a:off x="5203064" y="1770089"/>
            <a:ext cx="6667507" cy="1843582"/>
          </a:xfrm>
          <a:prstGeom prst="rect">
            <a:avLst/>
          </a:prstGeom>
        </p:spPr>
        <p:txBody>
          <a:bodyPr wrap="square">
            <a:spAutoFit/>
          </a:bodyPr>
          <a:lstStyle/>
          <a:p>
            <a:pPr algn="ctr">
              <a:lnSpc>
                <a:spcPct val="150000"/>
              </a:lnSpc>
            </a:pPr>
            <a:r>
              <a:rPr lang="en-US" sz="4000" b="1" dirty="0" smtClean="0"/>
              <a:t>Asepsis and Infection Control Lecture 2</a:t>
            </a:r>
            <a:endParaRPr lang="en-US" sz="4000" b="1" dirty="0"/>
          </a:p>
        </p:txBody>
      </p:sp>
      <p:grpSp>
        <p:nvGrpSpPr>
          <p:cNvPr id="17" name="Group 16">
            <a:extLst>
              <a:ext uri="{FF2B5EF4-FFF2-40B4-BE49-F238E27FC236}">
                <a16:creationId xmlns:a16="http://schemas.microsoft.com/office/drawing/2014/main" xmlns="" id="{EF240524-FD1C-4D7A-81C5-EC549C440BAE}"/>
              </a:ext>
            </a:extLst>
          </p:cNvPr>
          <p:cNvGrpSpPr/>
          <p:nvPr/>
        </p:nvGrpSpPr>
        <p:grpSpPr>
          <a:xfrm>
            <a:off x="185529" y="6405382"/>
            <a:ext cx="11633938" cy="369332"/>
            <a:chOff x="185529" y="6405382"/>
            <a:chExt cx="11633938" cy="369332"/>
          </a:xfrm>
        </p:grpSpPr>
        <p:cxnSp>
          <p:nvCxnSpPr>
            <p:cNvPr id="19" name="Straight Connector 18">
              <a:extLst>
                <a:ext uri="{FF2B5EF4-FFF2-40B4-BE49-F238E27FC236}">
                  <a16:creationId xmlns:a16="http://schemas.microsoft.com/office/drawing/2014/main" xmlns="" id="{5BA06214-1B13-4837-BBC6-F80A38D6FFEB}"/>
                </a:ext>
              </a:extLst>
            </p:cNvPr>
            <p:cNvCxnSpPr/>
            <p:nvPr/>
          </p:nvCxnSpPr>
          <p:spPr>
            <a:xfrm flipH="1">
              <a:off x="304800" y="6412317"/>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xmlns="" id="{BBFDE99E-14D5-4903-9CE7-4F43A9CB7AB8}"/>
                </a:ext>
              </a:extLst>
            </p:cNvPr>
            <p:cNvSpPr/>
            <p:nvPr/>
          </p:nvSpPr>
          <p:spPr>
            <a:xfrm>
              <a:off x="185529" y="6405382"/>
              <a:ext cx="7908472" cy="369332"/>
            </a:xfrm>
            <a:prstGeom prst="rect">
              <a:avLst/>
            </a:prstGeom>
          </p:spPr>
          <p:txBody>
            <a:bodyPr wrap="square">
              <a:spAutoFit/>
            </a:bodyPr>
            <a:lstStyle/>
            <a:p>
              <a:pPr>
                <a:defRPr/>
              </a:pPr>
              <a:r>
                <a:rPr lang="en-GB" dirty="0" smtClean="0"/>
                <a:t>University of </a:t>
              </a:r>
              <a:r>
                <a:rPr lang="en-GB" dirty="0" err="1" smtClean="0"/>
                <a:t>Basrah</a:t>
              </a:r>
              <a:r>
                <a:rPr lang="en-GB" dirty="0" smtClean="0"/>
                <a:t> –</a:t>
              </a:r>
              <a:r>
                <a:rPr lang="en-US" dirty="0" smtClean="0"/>
                <a:t>College of Nursing </a:t>
              </a:r>
              <a:r>
                <a:rPr lang="en-GB" dirty="0" smtClean="0"/>
                <a:t>– Fundamentals of Nursing Department </a:t>
              </a:r>
              <a:endParaRPr lang="en-GB" dirty="0"/>
            </a:p>
          </p:txBody>
        </p:sp>
      </p:grpSp>
      <p:sp>
        <p:nvSpPr>
          <p:cNvPr id="4" name="Rectangle 3">
            <a:extLst>
              <a:ext uri="{FF2B5EF4-FFF2-40B4-BE49-F238E27FC236}">
                <a16:creationId xmlns:a16="http://schemas.microsoft.com/office/drawing/2014/main" xmlns="" id="{8619569C-F51C-4D5F-9554-C9384EBEA533}"/>
              </a:ext>
            </a:extLst>
          </p:cNvPr>
          <p:cNvSpPr/>
          <p:nvPr/>
        </p:nvSpPr>
        <p:spPr>
          <a:xfrm>
            <a:off x="495517" y="1844516"/>
            <a:ext cx="4527057" cy="3942821"/>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tx1"/>
              </a:solidFill>
            </a:endParaRPr>
          </a:p>
        </p:txBody>
      </p:sp>
      <p:pic>
        <p:nvPicPr>
          <p:cNvPr id="6" name="صورة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8676" y="195296"/>
            <a:ext cx="1659432" cy="1128788"/>
          </a:xfrm>
          <a:prstGeom prst="rect">
            <a:avLst/>
          </a:prstGeom>
        </p:spPr>
      </p:pic>
      <p:sp>
        <p:nvSpPr>
          <p:cNvPr id="8" name="AutoShape 2" descr="Comply with infection prevention and control policies and procedures  (non-accredited) – ABC Training and Consulting"/>
          <p:cNvSpPr>
            <a:spLocks noChangeAspect="1" noChangeArrowheads="1"/>
          </p:cNvSpPr>
          <p:nvPr/>
        </p:nvSpPr>
        <p:spPr bwMode="auto">
          <a:xfrm>
            <a:off x="11971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9" name="AutoShape 4" descr="Comply with infection prevention and control policies and procedures  (non-accredited) – ABC Training and Consulting"/>
          <p:cNvSpPr>
            <a:spLocks noChangeAspect="1" noChangeArrowheads="1"/>
          </p:cNvSpPr>
          <p:nvPr/>
        </p:nvSpPr>
        <p:spPr bwMode="auto">
          <a:xfrm>
            <a:off x="12123738"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10" name="AutoShape 6" descr="Comply with infection prevention and control policies and procedures  (non-accredited) – ABC Training and Consulting"/>
          <p:cNvSpPr>
            <a:spLocks noChangeAspect="1" noChangeArrowheads="1"/>
          </p:cNvSpPr>
          <p:nvPr/>
        </p:nvSpPr>
        <p:spPr bwMode="auto">
          <a:xfrm>
            <a:off x="12276138"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11" name="AutoShape 8" descr="Comply with infection prevention and control policies and procedures  (non-accredited) – ABC Training and Consulting"/>
          <p:cNvSpPr>
            <a:spLocks noChangeAspect="1" noChangeArrowheads="1"/>
          </p:cNvSpPr>
          <p:nvPr/>
        </p:nvSpPr>
        <p:spPr bwMode="auto">
          <a:xfrm>
            <a:off x="12428538"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pic>
        <p:nvPicPr>
          <p:cNvPr id="12" name="صورة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5517" y="1844516"/>
            <a:ext cx="4527057" cy="3942821"/>
          </a:xfrm>
          <a:prstGeom prst="rect">
            <a:avLst/>
          </a:prstGeom>
        </p:spPr>
      </p:pic>
    </p:spTree>
    <p:extLst>
      <p:ext uri="{BB962C8B-B14F-4D97-AF65-F5344CB8AC3E}">
        <p14:creationId xmlns:p14="http://schemas.microsoft.com/office/powerpoint/2010/main" val="1977933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578224" y="845571"/>
            <a:ext cx="11093823" cy="4223657"/>
          </a:xfrm>
          <a:prstGeom prst="rect">
            <a:avLst/>
          </a:prstGeom>
        </p:spPr>
        <p:txBody>
          <a:bodyPr wrap="square">
            <a:spAutoFit/>
          </a:bodyPr>
          <a:lstStyle/>
          <a:p>
            <a:pPr algn="ctr">
              <a:lnSpc>
                <a:spcPct val="115000"/>
              </a:lnSpc>
              <a:spcAft>
                <a:spcPts val="1000"/>
              </a:spcAft>
            </a:pPr>
            <a:r>
              <a:rPr lang="en-US" sz="3200" b="1" u="sng" dirty="0">
                <a:latin typeface="Times New Roman"/>
                <a:ea typeface="Calibri"/>
                <a:cs typeface="Arial"/>
              </a:rPr>
              <a:t>Nosocomial Infections</a:t>
            </a:r>
            <a:endParaRPr lang="en-US" dirty="0">
              <a:ea typeface="Calibri"/>
              <a:cs typeface="Arial"/>
            </a:endParaRPr>
          </a:p>
          <a:p>
            <a:pPr>
              <a:lnSpc>
                <a:spcPct val="115000"/>
              </a:lnSpc>
              <a:spcAft>
                <a:spcPts val="1000"/>
              </a:spcAft>
            </a:pPr>
            <a:r>
              <a:rPr lang="en-US" sz="2800" dirty="0">
                <a:latin typeface="Times New Roman"/>
                <a:ea typeface="Calibri"/>
                <a:cs typeface="Arial"/>
              </a:rPr>
              <a:t> Nosocomial infections are infections acquired in the hospital or other health care facilities that were not present or incubating at the time of the client’s admission.  Nosocomial infections include those infections that become symptomatic after the client is discharged as well as infections among medical personnel.  Most nosocomial infections are transmitted by health care personnel who fail to practice proper hand washing procedures or change gloves between client </a:t>
            </a:r>
            <a:r>
              <a:rPr lang="en-US" sz="2800" dirty="0" smtClean="0">
                <a:latin typeface="Times New Roman"/>
                <a:ea typeface="Calibri"/>
                <a:cs typeface="Arial"/>
              </a:rPr>
              <a:t>contacts</a:t>
            </a:r>
            <a:r>
              <a:rPr lang="en-US" sz="2800" dirty="0">
                <a:latin typeface="Times New Roman"/>
                <a:ea typeface="Calibri"/>
              </a:rPr>
              <a:t>.</a:t>
            </a:r>
            <a:r>
              <a:rPr lang="ar-IQ" sz="2800" dirty="0" smtClean="0">
                <a:latin typeface="Times New Roman"/>
                <a:ea typeface="Calibri"/>
              </a:rPr>
              <a:t>  </a:t>
            </a:r>
            <a:endParaRPr lang="en-US" dirty="0">
              <a:ea typeface="Calibri"/>
              <a:cs typeface="Arial"/>
            </a:endParaRPr>
          </a:p>
        </p:txBody>
      </p:sp>
    </p:spTree>
    <p:extLst>
      <p:ext uri="{BB962C8B-B14F-4D97-AF65-F5344CB8AC3E}">
        <p14:creationId xmlns:p14="http://schemas.microsoft.com/office/powerpoint/2010/main" val="4191851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1869141" y="1127710"/>
            <a:ext cx="7624482" cy="3954416"/>
          </a:xfrm>
          <a:prstGeom prst="rect">
            <a:avLst/>
          </a:prstGeom>
        </p:spPr>
        <p:txBody>
          <a:bodyPr wrap="square">
            <a:spAutoFit/>
          </a:bodyPr>
          <a:lstStyle/>
          <a:p>
            <a:pPr algn="ctr">
              <a:lnSpc>
                <a:spcPct val="115000"/>
              </a:lnSpc>
              <a:spcAft>
                <a:spcPts val="1000"/>
              </a:spcAft>
            </a:pPr>
            <a:r>
              <a:rPr lang="en-US" sz="3600" b="1" u="sng" dirty="0">
                <a:latin typeface="Times New Roman"/>
                <a:ea typeface="Calibri"/>
                <a:cs typeface="Arial"/>
              </a:rPr>
              <a:t>Types of Nosocomial Infections</a:t>
            </a:r>
            <a:endParaRPr lang="en-US" sz="2000" dirty="0">
              <a:ea typeface="Calibri"/>
              <a:cs typeface="Arial"/>
            </a:endParaRPr>
          </a:p>
          <a:p>
            <a:pPr>
              <a:lnSpc>
                <a:spcPct val="115000"/>
              </a:lnSpc>
              <a:spcAft>
                <a:spcPts val="1000"/>
              </a:spcAft>
            </a:pPr>
            <a:r>
              <a:rPr lang="en-US" sz="3200" dirty="0">
                <a:latin typeface="Times New Roman"/>
                <a:ea typeface="Calibri"/>
                <a:cs typeface="Arial"/>
              </a:rPr>
              <a:t> 1. Nosocomial of urinary tract infection.</a:t>
            </a:r>
            <a:endParaRPr lang="en-US" sz="2000" dirty="0">
              <a:ea typeface="Calibri"/>
              <a:cs typeface="Arial"/>
            </a:endParaRPr>
          </a:p>
          <a:p>
            <a:pPr>
              <a:lnSpc>
                <a:spcPct val="115000"/>
              </a:lnSpc>
              <a:spcAft>
                <a:spcPts val="1000"/>
              </a:spcAft>
            </a:pPr>
            <a:r>
              <a:rPr lang="en-US" sz="3200" dirty="0">
                <a:latin typeface="Times New Roman"/>
                <a:ea typeface="Calibri"/>
                <a:cs typeface="Arial"/>
              </a:rPr>
              <a:t> 2. Nosocomial of respiratory tract infection.  </a:t>
            </a:r>
            <a:endParaRPr lang="en-US" sz="2000" dirty="0">
              <a:ea typeface="Calibri"/>
              <a:cs typeface="Arial"/>
            </a:endParaRPr>
          </a:p>
          <a:p>
            <a:pPr>
              <a:lnSpc>
                <a:spcPct val="115000"/>
              </a:lnSpc>
              <a:spcAft>
                <a:spcPts val="1000"/>
              </a:spcAft>
            </a:pPr>
            <a:r>
              <a:rPr lang="en-US" sz="3200" dirty="0">
                <a:latin typeface="Times New Roman"/>
                <a:ea typeface="Calibri"/>
                <a:cs typeface="Arial"/>
              </a:rPr>
              <a:t> 3. Nosocomial of blood stream infection.</a:t>
            </a:r>
            <a:endParaRPr lang="en-US" sz="2000" dirty="0">
              <a:ea typeface="Calibri"/>
              <a:cs typeface="Arial"/>
            </a:endParaRPr>
          </a:p>
          <a:p>
            <a:pPr>
              <a:lnSpc>
                <a:spcPct val="115000"/>
              </a:lnSpc>
              <a:spcAft>
                <a:spcPts val="1000"/>
              </a:spcAft>
            </a:pPr>
            <a:r>
              <a:rPr lang="en-US" sz="3200" dirty="0">
                <a:latin typeface="Times New Roman"/>
                <a:ea typeface="Calibri"/>
                <a:cs typeface="Arial"/>
              </a:rPr>
              <a:t> 4. Nosocomial of surgical site infection.</a:t>
            </a:r>
            <a:endParaRPr lang="en-US" sz="2000" dirty="0">
              <a:ea typeface="Calibri"/>
              <a:cs typeface="Arial"/>
            </a:endParaRPr>
          </a:p>
          <a:p>
            <a:pPr>
              <a:lnSpc>
                <a:spcPct val="115000"/>
              </a:lnSpc>
              <a:spcAft>
                <a:spcPts val="1000"/>
              </a:spcAft>
            </a:pPr>
            <a:r>
              <a:rPr lang="en-US" dirty="0">
                <a:latin typeface="Times New Roman"/>
                <a:ea typeface="Calibri"/>
                <a:cs typeface="Arial"/>
              </a:rPr>
              <a:t> </a:t>
            </a:r>
            <a:endParaRPr lang="en-US" sz="1200" dirty="0">
              <a:ea typeface="Calibri"/>
              <a:cs typeface="Arial"/>
            </a:endParaRPr>
          </a:p>
        </p:txBody>
      </p:sp>
    </p:spTree>
    <p:extLst>
      <p:ext uri="{BB962C8B-B14F-4D97-AF65-F5344CB8AC3E}">
        <p14:creationId xmlns:p14="http://schemas.microsoft.com/office/powerpoint/2010/main" val="4191851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1315322" y="948099"/>
            <a:ext cx="9595918" cy="4755148"/>
          </a:xfrm>
          <a:prstGeom prst="rect">
            <a:avLst/>
          </a:prstGeom>
        </p:spPr>
        <p:txBody>
          <a:bodyPr wrap="square">
            <a:spAutoFit/>
          </a:bodyPr>
          <a:lstStyle/>
          <a:p>
            <a:pPr algn="ctr">
              <a:lnSpc>
                <a:spcPct val="115000"/>
              </a:lnSpc>
              <a:spcAft>
                <a:spcPts val="1000"/>
              </a:spcAft>
            </a:pPr>
            <a:r>
              <a:rPr lang="en-US" sz="2800" b="1" u="sng" dirty="0">
                <a:latin typeface="Times New Roman"/>
                <a:ea typeface="Calibri"/>
                <a:cs typeface="Arial"/>
              </a:rPr>
              <a:t>Chain of infection</a:t>
            </a:r>
            <a:endParaRPr lang="en-US" sz="1600" dirty="0">
              <a:ea typeface="Calibri"/>
              <a:cs typeface="Arial"/>
            </a:endParaRPr>
          </a:p>
          <a:p>
            <a:pPr marL="342900" lvl="0" indent="-342900">
              <a:lnSpc>
                <a:spcPct val="115000"/>
              </a:lnSpc>
              <a:spcAft>
                <a:spcPts val="1000"/>
              </a:spcAft>
              <a:buFont typeface="+mj-lt"/>
              <a:buAutoNum type="arabicPeriod"/>
            </a:pPr>
            <a:r>
              <a:rPr lang="en-US" sz="2400" dirty="0">
                <a:latin typeface="Times New Roman"/>
                <a:ea typeface="Calibri"/>
                <a:cs typeface="Arial"/>
              </a:rPr>
              <a:t>Infectious agent</a:t>
            </a:r>
            <a:endParaRPr lang="en-US" sz="1600" dirty="0">
              <a:ea typeface="Calibri"/>
              <a:cs typeface="Arial"/>
            </a:endParaRPr>
          </a:p>
          <a:p>
            <a:pPr marL="342900" lvl="0" indent="-342900">
              <a:lnSpc>
                <a:spcPct val="115000"/>
              </a:lnSpc>
              <a:spcAft>
                <a:spcPts val="1000"/>
              </a:spcAft>
              <a:buFont typeface="+mj-lt"/>
              <a:buAutoNum type="arabicPeriod"/>
            </a:pPr>
            <a:r>
              <a:rPr lang="en-US" sz="2400" dirty="0">
                <a:latin typeface="Times New Roman"/>
                <a:ea typeface="Calibri"/>
                <a:cs typeface="Arial"/>
              </a:rPr>
              <a:t>Reservoir – resident, health care worker, environment, equipment</a:t>
            </a:r>
            <a:endParaRPr lang="en-US" sz="1600" dirty="0">
              <a:ea typeface="Calibri"/>
              <a:cs typeface="Arial"/>
            </a:endParaRPr>
          </a:p>
          <a:p>
            <a:pPr marL="342900" lvl="0" indent="-342900">
              <a:lnSpc>
                <a:spcPct val="115000"/>
              </a:lnSpc>
              <a:spcAft>
                <a:spcPts val="1000"/>
              </a:spcAft>
              <a:buFont typeface="+mj-lt"/>
              <a:buAutoNum type="arabicPeriod"/>
            </a:pPr>
            <a:r>
              <a:rPr lang="en-US" sz="2400" dirty="0">
                <a:latin typeface="Times New Roman"/>
                <a:ea typeface="Calibri"/>
                <a:cs typeface="Arial"/>
              </a:rPr>
              <a:t>Portal of exit – excretions, wound drainage, urine, feces, blood, saliva</a:t>
            </a:r>
            <a:endParaRPr lang="en-US" sz="1600" dirty="0">
              <a:ea typeface="Calibri"/>
              <a:cs typeface="Arial"/>
            </a:endParaRPr>
          </a:p>
          <a:p>
            <a:pPr marL="342900" lvl="0" indent="-342900">
              <a:lnSpc>
                <a:spcPct val="115000"/>
              </a:lnSpc>
              <a:spcAft>
                <a:spcPts val="1000"/>
              </a:spcAft>
              <a:buFont typeface="+mj-lt"/>
              <a:buAutoNum type="arabicPeriod"/>
            </a:pPr>
            <a:r>
              <a:rPr lang="en-US" sz="2400" dirty="0">
                <a:latin typeface="Times New Roman"/>
                <a:ea typeface="Calibri"/>
                <a:cs typeface="Arial"/>
              </a:rPr>
              <a:t>Method of transmission – airborne, droplet, contact, food/water, animals or insects</a:t>
            </a:r>
            <a:endParaRPr lang="en-US" sz="1600" dirty="0">
              <a:ea typeface="Calibri"/>
              <a:cs typeface="Arial"/>
            </a:endParaRPr>
          </a:p>
          <a:p>
            <a:pPr marL="342900" lvl="0" indent="-342900">
              <a:lnSpc>
                <a:spcPct val="115000"/>
              </a:lnSpc>
              <a:spcAft>
                <a:spcPts val="1000"/>
              </a:spcAft>
              <a:buFont typeface="+mj-lt"/>
              <a:buAutoNum type="arabicPeriod"/>
            </a:pPr>
            <a:r>
              <a:rPr lang="en-US" sz="2400" dirty="0">
                <a:latin typeface="Times New Roman"/>
                <a:ea typeface="Calibri"/>
                <a:cs typeface="Arial"/>
              </a:rPr>
              <a:t>Portal of entry – non-intact skin, mucus membranes, respiratory tract, urinary tract, reproductive tract</a:t>
            </a:r>
            <a:endParaRPr lang="en-US" sz="1600" dirty="0">
              <a:ea typeface="Calibri"/>
              <a:cs typeface="Arial"/>
            </a:endParaRPr>
          </a:p>
          <a:p>
            <a:pPr marL="342900" lvl="0" indent="-342900">
              <a:lnSpc>
                <a:spcPct val="115000"/>
              </a:lnSpc>
              <a:spcAft>
                <a:spcPts val="1000"/>
              </a:spcAft>
              <a:buFont typeface="+mj-lt"/>
              <a:buAutoNum type="arabicPeriod"/>
            </a:pPr>
            <a:r>
              <a:rPr lang="en-US" sz="2400" dirty="0">
                <a:latin typeface="Times New Roman"/>
                <a:ea typeface="Calibri"/>
                <a:cs typeface="Arial"/>
              </a:rPr>
              <a:t>Susceptible host – resident, health care worker, families, visitors</a:t>
            </a:r>
            <a:endParaRPr lang="en-US" sz="1600" dirty="0">
              <a:ea typeface="Calibri"/>
              <a:cs typeface="Arial"/>
            </a:endParaRPr>
          </a:p>
        </p:txBody>
      </p:sp>
    </p:spTree>
    <p:extLst>
      <p:ext uri="{BB962C8B-B14F-4D97-AF65-F5344CB8AC3E}">
        <p14:creationId xmlns:p14="http://schemas.microsoft.com/office/powerpoint/2010/main" val="4191851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aphicFrame>
        <p:nvGraphicFramePr>
          <p:cNvPr id="6" name="رسم تخطيطي 5"/>
          <p:cNvGraphicFramePr/>
          <p:nvPr>
            <p:extLst>
              <p:ext uri="{D42A27DB-BD31-4B8C-83A1-F6EECF244321}">
                <p14:modId xmlns:p14="http://schemas.microsoft.com/office/powerpoint/2010/main" val="254941929"/>
              </p:ext>
            </p:extLst>
          </p:nvPr>
        </p:nvGraphicFramePr>
        <p:xfrm>
          <a:off x="2094098" y="1704975"/>
          <a:ext cx="6538913" cy="3448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شكل بيضاوي 6"/>
          <p:cNvSpPr/>
          <p:nvPr/>
        </p:nvSpPr>
        <p:spPr>
          <a:xfrm>
            <a:off x="8213271" y="632636"/>
            <a:ext cx="3391753" cy="1777813"/>
          </a:xfrm>
          <a:prstGeom prst="ellipse">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l" rtl="1">
              <a:lnSpc>
                <a:spcPct val="115000"/>
              </a:lnSpc>
              <a:spcAft>
                <a:spcPts val="1000"/>
              </a:spcAft>
            </a:pPr>
            <a:endParaRPr lang="ar-IQ" sz="1100" b="1" dirty="0" smtClean="0">
              <a:effectLst/>
              <a:latin typeface="Calibri"/>
              <a:ea typeface="Calibri"/>
              <a:cs typeface="Arial"/>
            </a:endParaRPr>
          </a:p>
          <a:p>
            <a:pPr algn="l" rtl="1">
              <a:lnSpc>
                <a:spcPct val="115000"/>
              </a:lnSpc>
              <a:spcAft>
                <a:spcPts val="1000"/>
              </a:spcAft>
            </a:pPr>
            <a:endParaRPr lang="ar-IQ" sz="1100" b="1" dirty="0">
              <a:latin typeface="Calibri"/>
              <a:ea typeface="Calibri"/>
              <a:cs typeface="Arial"/>
            </a:endParaRPr>
          </a:p>
          <a:p>
            <a:pPr algn="l" rtl="1">
              <a:lnSpc>
                <a:spcPct val="115000"/>
              </a:lnSpc>
              <a:spcAft>
                <a:spcPts val="1000"/>
              </a:spcAft>
            </a:pPr>
            <a:endParaRPr lang="ar-IQ" sz="1100" b="1" dirty="0" smtClean="0">
              <a:effectLst/>
              <a:latin typeface="Calibri"/>
              <a:ea typeface="Calibri"/>
              <a:cs typeface="Arial"/>
            </a:endParaRPr>
          </a:p>
          <a:p>
            <a:pPr algn="l" rtl="1">
              <a:lnSpc>
                <a:spcPct val="115000"/>
              </a:lnSpc>
              <a:spcAft>
                <a:spcPts val="1000"/>
              </a:spcAft>
            </a:pPr>
            <a:r>
              <a:rPr lang="en-US" sz="1400" b="1" dirty="0" smtClean="0">
                <a:effectLst/>
                <a:latin typeface="Calibri"/>
                <a:ea typeface="Calibri"/>
                <a:cs typeface="Arial"/>
              </a:rPr>
              <a:t>Cuts </a:t>
            </a:r>
            <a:r>
              <a:rPr lang="en-US" sz="1400" b="1" dirty="0">
                <a:effectLst/>
                <a:latin typeface="Calibri"/>
                <a:ea typeface="Calibri"/>
                <a:cs typeface="Arial"/>
              </a:rPr>
              <a:t>through: hand hygiene,  sterilization</a:t>
            </a:r>
            <a:r>
              <a:rPr lang="en-US" sz="3200" b="1" dirty="0">
                <a:effectLst/>
                <a:latin typeface="Calibri"/>
                <a:ea typeface="Calibri"/>
                <a:cs typeface="Arial"/>
              </a:rPr>
              <a:t>, </a:t>
            </a:r>
            <a:r>
              <a:rPr lang="en-US" sz="1400" b="1" dirty="0">
                <a:effectLst/>
                <a:latin typeface="Calibri"/>
                <a:ea typeface="Calibri"/>
                <a:cs typeface="Arial"/>
              </a:rPr>
              <a:t>antibiotics</a:t>
            </a:r>
            <a:endParaRPr lang="en-US" sz="1400" dirty="0">
              <a:effectLst/>
              <a:latin typeface="Calibri"/>
              <a:ea typeface="Calibri"/>
              <a:cs typeface="Arial"/>
            </a:endParaRPr>
          </a:p>
          <a:p>
            <a:pPr algn="l" rtl="1">
              <a:lnSpc>
                <a:spcPct val="115000"/>
              </a:lnSpc>
              <a:spcAft>
                <a:spcPts val="1000"/>
              </a:spcAft>
            </a:pPr>
            <a:r>
              <a:rPr lang="en-US" sz="1100" b="1" dirty="0">
                <a:effectLst/>
                <a:latin typeface="Calibri"/>
                <a:ea typeface="Calibri"/>
                <a:cs typeface="Arial"/>
              </a:rPr>
              <a:t> </a:t>
            </a:r>
            <a:endParaRPr lang="en-US" sz="1100" dirty="0">
              <a:effectLst/>
              <a:latin typeface="Calibri"/>
              <a:ea typeface="Calibri"/>
              <a:cs typeface="Arial"/>
            </a:endParaRPr>
          </a:p>
          <a:p>
            <a:pPr algn="ctr" rtl="1">
              <a:lnSpc>
                <a:spcPct val="115000"/>
              </a:lnSpc>
              <a:spcAft>
                <a:spcPts val="1000"/>
              </a:spcAft>
            </a:pPr>
            <a:r>
              <a:rPr lang="ar-IQ" sz="900" dirty="0">
                <a:effectLst/>
                <a:latin typeface="Calibri"/>
                <a:ea typeface="Calibri"/>
                <a:cs typeface="Arial"/>
              </a:rPr>
              <a:t> </a:t>
            </a:r>
            <a:endParaRPr lang="en-US" sz="1100" dirty="0">
              <a:effectLst/>
              <a:latin typeface="Calibri"/>
              <a:ea typeface="Calibri"/>
              <a:cs typeface="Arial"/>
            </a:endParaRPr>
          </a:p>
          <a:p>
            <a:pPr algn="ctr" rtl="1">
              <a:lnSpc>
                <a:spcPct val="115000"/>
              </a:lnSpc>
              <a:spcAft>
                <a:spcPts val="1000"/>
              </a:spcAft>
            </a:pPr>
            <a:r>
              <a:rPr lang="en-US" sz="900" dirty="0">
                <a:effectLst/>
                <a:latin typeface="Calibri"/>
                <a:ea typeface="Calibri"/>
                <a:cs typeface="Arial"/>
              </a:rPr>
              <a:t> </a:t>
            </a:r>
            <a:endParaRPr lang="en-US" sz="1100" dirty="0">
              <a:effectLst/>
              <a:latin typeface="Calibri"/>
              <a:ea typeface="Calibri"/>
              <a:cs typeface="Arial"/>
            </a:endParaRPr>
          </a:p>
          <a:p>
            <a:pPr algn="r" rtl="1">
              <a:lnSpc>
                <a:spcPct val="115000"/>
              </a:lnSpc>
              <a:spcAft>
                <a:spcPts val="1000"/>
              </a:spcAft>
            </a:pPr>
            <a:r>
              <a:rPr lang="ar-SA" sz="2000" dirty="0">
                <a:effectLst/>
                <a:latin typeface="Calibri"/>
                <a:ea typeface="Calibri"/>
                <a:cs typeface="Arial"/>
              </a:rPr>
              <a:t> </a:t>
            </a:r>
            <a:endParaRPr lang="en-US" sz="1100" dirty="0">
              <a:effectLst/>
              <a:latin typeface="Calibri"/>
              <a:ea typeface="Calibri"/>
              <a:cs typeface="Arial"/>
            </a:endParaRPr>
          </a:p>
        </p:txBody>
      </p:sp>
      <p:sp>
        <p:nvSpPr>
          <p:cNvPr id="8" name="شكل بيضاوي 7"/>
          <p:cNvSpPr/>
          <p:nvPr/>
        </p:nvSpPr>
        <p:spPr>
          <a:xfrm>
            <a:off x="8281114" y="2619375"/>
            <a:ext cx="3521914" cy="1619250"/>
          </a:xfrm>
          <a:prstGeom prst="ellipse">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l" rtl="0">
              <a:lnSpc>
                <a:spcPct val="115000"/>
              </a:lnSpc>
              <a:spcAft>
                <a:spcPts val="1000"/>
              </a:spcAft>
            </a:pPr>
            <a:endParaRPr lang="en-US" sz="1100" b="1" dirty="0" smtClean="0">
              <a:effectLst/>
              <a:latin typeface="Calibri"/>
              <a:ea typeface="Calibri"/>
              <a:cs typeface="Arial"/>
            </a:endParaRPr>
          </a:p>
          <a:p>
            <a:pPr algn="l" rtl="0">
              <a:lnSpc>
                <a:spcPct val="115000"/>
              </a:lnSpc>
              <a:spcAft>
                <a:spcPts val="1000"/>
              </a:spcAft>
            </a:pPr>
            <a:endParaRPr lang="en-US" sz="1100" b="1" dirty="0">
              <a:latin typeface="Calibri"/>
              <a:ea typeface="Calibri"/>
              <a:cs typeface="Arial"/>
            </a:endParaRPr>
          </a:p>
          <a:p>
            <a:pPr algn="l" rtl="0">
              <a:lnSpc>
                <a:spcPct val="115000"/>
              </a:lnSpc>
              <a:spcAft>
                <a:spcPts val="1000"/>
              </a:spcAft>
            </a:pPr>
            <a:endParaRPr lang="en-US" sz="1100" b="1" dirty="0" smtClean="0">
              <a:effectLst/>
              <a:latin typeface="Calibri"/>
              <a:ea typeface="Calibri"/>
              <a:cs typeface="Arial"/>
            </a:endParaRPr>
          </a:p>
          <a:p>
            <a:pPr algn="l" rtl="0">
              <a:lnSpc>
                <a:spcPct val="115000"/>
              </a:lnSpc>
              <a:spcAft>
                <a:spcPts val="1000"/>
              </a:spcAft>
            </a:pPr>
            <a:r>
              <a:rPr lang="en-US" sz="1600" b="1" dirty="0" smtClean="0">
                <a:effectLst/>
                <a:latin typeface="Calibri"/>
                <a:ea typeface="Calibri"/>
                <a:cs typeface="Arial"/>
              </a:rPr>
              <a:t>Cuts </a:t>
            </a:r>
            <a:r>
              <a:rPr lang="en-US" sz="1600" b="1" dirty="0">
                <a:effectLst/>
                <a:latin typeface="Calibri"/>
                <a:ea typeface="Calibri"/>
                <a:cs typeface="Arial"/>
              </a:rPr>
              <a:t>through:</a:t>
            </a:r>
            <a:r>
              <a:rPr lang="en-US" dirty="0">
                <a:effectLst/>
                <a:latin typeface="Calibri"/>
                <a:ea typeface="Calibri"/>
                <a:cs typeface="Arial"/>
              </a:rPr>
              <a:t> </a:t>
            </a:r>
            <a:r>
              <a:rPr lang="en-US" sz="1600" b="1" dirty="0">
                <a:effectLst/>
                <a:latin typeface="Calibri"/>
                <a:ea typeface="Calibri"/>
                <a:cs typeface="Arial"/>
              </a:rPr>
              <a:t>transmission-based precautions, sterilization or use of disposable supplies </a:t>
            </a:r>
            <a:endParaRPr lang="en-US" sz="1600" dirty="0">
              <a:effectLst/>
              <a:latin typeface="Calibri"/>
              <a:ea typeface="Calibri"/>
              <a:cs typeface="Arial"/>
            </a:endParaRPr>
          </a:p>
          <a:p>
            <a:pPr algn="ctr" rtl="1">
              <a:lnSpc>
                <a:spcPct val="115000"/>
              </a:lnSpc>
              <a:spcAft>
                <a:spcPts val="1000"/>
              </a:spcAft>
            </a:pPr>
            <a:r>
              <a:rPr lang="en-US" sz="900" dirty="0">
                <a:effectLst/>
                <a:latin typeface="Calibri"/>
                <a:ea typeface="Calibri"/>
                <a:cs typeface="Arial"/>
              </a:rPr>
              <a:t> </a:t>
            </a:r>
            <a:endParaRPr lang="en-US" sz="1100" dirty="0">
              <a:effectLst/>
              <a:latin typeface="Calibri"/>
              <a:ea typeface="Calibri"/>
              <a:cs typeface="Arial"/>
            </a:endParaRPr>
          </a:p>
          <a:p>
            <a:pPr algn="ctr" rtl="1">
              <a:lnSpc>
                <a:spcPct val="115000"/>
              </a:lnSpc>
              <a:spcAft>
                <a:spcPts val="1000"/>
              </a:spcAft>
            </a:pPr>
            <a:r>
              <a:rPr lang="en-US" sz="900" dirty="0">
                <a:effectLst/>
                <a:latin typeface="Calibri"/>
                <a:ea typeface="Calibri"/>
                <a:cs typeface="Arial"/>
              </a:rPr>
              <a:t> </a:t>
            </a:r>
            <a:endParaRPr lang="en-US" sz="1100" dirty="0">
              <a:effectLst/>
              <a:latin typeface="Calibri"/>
              <a:ea typeface="Calibri"/>
              <a:cs typeface="Arial"/>
            </a:endParaRPr>
          </a:p>
          <a:p>
            <a:pPr algn="r" rtl="1">
              <a:lnSpc>
                <a:spcPct val="115000"/>
              </a:lnSpc>
              <a:spcAft>
                <a:spcPts val="1000"/>
              </a:spcAft>
            </a:pPr>
            <a:r>
              <a:rPr lang="ar-SA" sz="2000" dirty="0">
                <a:effectLst/>
                <a:latin typeface="Calibri"/>
                <a:ea typeface="Calibri"/>
                <a:cs typeface="Arial"/>
              </a:rPr>
              <a:t> </a:t>
            </a:r>
            <a:endParaRPr lang="en-US" sz="1100" dirty="0">
              <a:effectLst/>
              <a:latin typeface="Calibri"/>
              <a:ea typeface="Calibri"/>
              <a:cs typeface="Arial"/>
            </a:endParaRPr>
          </a:p>
        </p:txBody>
      </p:sp>
      <p:sp>
        <p:nvSpPr>
          <p:cNvPr id="11" name="شكل بيضاوي 10"/>
          <p:cNvSpPr/>
          <p:nvPr/>
        </p:nvSpPr>
        <p:spPr>
          <a:xfrm>
            <a:off x="7995596" y="4370292"/>
            <a:ext cx="3515086" cy="1761566"/>
          </a:xfrm>
          <a:prstGeom prst="ellipse">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l" rtl="0">
              <a:lnSpc>
                <a:spcPct val="115000"/>
              </a:lnSpc>
              <a:spcAft>
                <a:spcPts val="1000"/>
              </a:spcAft>
            </a:pPr>
            <a:endParaRPr lang="en-US" sz="1100" b="1" dirty="0" smtClean="0">
              <a:effectLst/>
              <a:latin typeface="Calibri"/>
              <a:ea typeface="Calibri"/>
              <a:cs typeface="Arial"/>
            </a:endParaRPr>
          </a:p>
          <a:p>
            <a:pPr algn="l" rtl="0">
              <a:lnSpc>
                <a:spcPct val="115000"/>
              </a:lnSpc>
              <a:spcAft>
                <a:spcPts val="1000"/>
              </a:spcAft>
            </a:pPr>
            <a:r>
              <a:rPr lang="en-US" sz="1400" b="1" dirty="0" smtClean="0">
                <a:effectLst/>
                <a:latin typeface="Calibri"/>
                <a:ea typeface="Calibri"/>
                <a:cs typeface="Arial"/>
              </a:rPr>
              <a:t>Cuts </a:t>
            </a:r>
            <a:r>
              <a:rPr lang="en-US" sz="1400" b="1" dirty="0">
                <a:effectLst/>
                <a:latin typeface="Calibri"/>
                <a:ea typeface="Calibri"/>
                <a:cs typeface="Arial"/>
              </a:rPr>
              <a:t>through : dry intact dressing, hand hygiene, wear gloves if contact with body fluids, cover nose and mouth when sneezing</a:t>
            </a:r>
            <a:endParaRPr lang="en-US" sz="1400" dirty="0">
              <a:effectLst/>
              <a:latin typeface="Calibri"/>
              <a:ea typeface="Calibri"/>
              <a:cs typeface="Arial"/>
            </a:endParaRPr>
          </a:p>
          <a:p>
            <a:pPr algn="r" rtl="1">
              <a:lnSpc>
                <a:spcPct val="115000"/>
              </a:lnSpc>
              <a:spcAft>
                <a:spcPts val="1000"/>
              </a:spcAft>
            </a:pPr>
            <a:r>
              <a:rPr lang="ar-SA" sz="2000" dirty="0">
                <a:effectLst/>
                <a:latin typeface="Calibri"/>
                <a:ea typeface="Calibri"/>
                <a:cs typeface="Arial"/>
              </a:rPr>
              <a:t> </a:t>
            </a:r>
            <a:endParaRPr lang="en-US" sz="1100" dirty="0">
              <a:effectLst/>
              <a:latin typeface="Calibri"/>
              <a:ea typeface="Calibri"/>
              <a:cs typeface="Arial"/>
            </a:endParaRPr>
          </a:p>
        </p:txBody>
      </p:sp>
      <p:sp>
        <p:nvSpPr>
          <p:cNvPr id="12" name="شكل بيضاوي 11"/>
          <p:cNvSpPr/>
          <p:nvPr/>
        </p:nvSpPr>
        <p:spPr>
          <a:xfrm>
            <a:off x="297375" y="4140720"/>
            <a:ext cx="3593446" cy="1990725"/>
          </a:xfrm>
          <a:prstGeom prst="ellipse">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l" rtl="0">
              <a:lnSpc>
                <a:spcPct val="115000"/>
              </a:lnSpc>
              <a:spcAft>
                <a:spcPts val="1000"/>
              </a:spcAft>
            </a:pPr>
            <a:endParaRPr lang="en-US" sz="1200" b="1" dirty="0" smtClean="0">
              <a:effectLst/>
              <a:latin typeface="Calibri"/>
              <a:ea typeface="Calibri"/>
              <a:cs typeface="Arial"/>
            </a:endParaRPr>
          </a:p>
          <a:p>
            <a:pPr algn="l" rtl="0">
              <a:lnSpc>
                <a:spcPct val="115000"/>
              </a:lnSpc>
              <a:spcAft>
                <a:spcPts val="1000"/>
              </a:spcAft>
            </a:pPr>
            <a:endParaRPr lang="en-US" sz="1200" b="1" dirty="0">
              <a:latin typeface="Calibri"/>
              <a:ea typeface="Calibri"/>
              <a:cs typeface="Arial"/>
            </a:endParaRPr>
          </a:p>
          <a:p>
            <a:pPr algn="l" rtl="0">
              <a:lnSpc>
                <a:spcPct val="115000"/>
              </a:lnSpc>
              <a:spcAft>
                <a:spcPts val="1000"/>
              </a:spcAft>
            </a:pPr>
            <a:endParaRPr lang="en-US" sz="1200" b="1" dirty="0" smtClean="0">
              <a:effectLst/>
              <a:latin typeface="Calibri"/>
              <a:ea typeface="Calibri"/>
              <a:cs typeface="Arial"/>
            </a:endParaRPr>
          </a:p>
          <a:p>
            <a:pPr algn="l" rtl="0">
              <a:lnSpc>
                <a:spcPct val="115000"/>
              </a:lnSpc>
              <a:spcAft>
                <a:spcPts val="1000"/>
              </a:spcAft>
            </a:pPr>
            <a:endParaRPr lang="en-US" sz="1400" b="1" dirty="0" smtClean="0">
              <a:effectLst/>
              <a:latin typeface="Calibri"/>
              <a:ea typeface="Calibri"/>
              <a:cs typeface="Arial"/>
            </a:endParaRPr>
          </a:p>
          <a:p>
            <a:pPr algn="l" rtl="0">
              <a:lnSpc>
                <a:spcPct val="115000"/>
              </a:lnSpc>
              <a:spcAft>
                <a:spcPts val="1000"/>
              </a:spcAft>
            </a:pPr>
            <a:r>
              <a:rPr lang="en-US" sz="1400" b="1" dirty="0" smtClean="0">
                <a:effectLst/>
                <a:latin typeface="Calibri"/>
                <a:ea typeface="Calibri"/>
                <a:cs typeface="Arial"/>
              </a:rPr>
              <a:t>Cuts </a:t>
            </a:r>
            <a:r>
              <a:rPr lang="en-US" sz="1400" b="1" dirty="0">
                <a:effectLst/>
                <a:latin typeface="Calibri"/>
                <a:ea typeface="Calibri"/>
                <a:cs typeface="Arial"/>
              </a:rPr>
              <a:t>through:</a:t>
            </a:r>
            <a:endParaRPr lang="en-US" sz="1200" dirty="0">
              <a:effectLst/>
              <a:latin typeface="Calibri"/>
              <a:ea typeface="Calibri"/>
              <a:cs typeface="Arial"/>
            </a:endParaRPr>
          </a:p>
          <a:p>
            <a:pPr algn="l" rtl="0">
              <a:lnSpc>
                <a:spcPct val="115000"/>
              </a:lnSpc>
              <a:spcAft>
                <a:spcPts val="1000"/>
              </a:spcAft>
            </a:pPr>
            <a:r>
              <a:rPr lang="en-US" sz="1600" b="1" dirty="0">
                <a:effectLst/>
                <a:latin typeface="Calibri"/>
                <a:ea typeface="Calibri"/>
                <a:cs typeface="Arial"/>
              </a:rPr>
              <a:t>Hand hygiene, Use pesticides to eliminate vectors,  Adequate refrigeration  </a:t>
            </a:r>
            <a:endParaRPr lang="en-US" sz="1200" dirty="0">
              <a:effectLst/>
              <a:latin typeface="Calibri"/>
              <a:ea typeface="Calibri"/>
              <a:cs typeface="Arial"/>
            </a:endParaRPr>
          </a:p>
          <a:p>
            <a:pPr algn="l" rtl="1">
              <a:lnSpc>
                <a:spcPct val="115000"/>
              </a:lnSpc>
              <a:spcAft>
                <a:spcPts val="1000"/>
              </a:spcAft>
            </a:pPr>
            <a:r>
              <a:rPr lang="en-US" sz="1400" dirty="0">
                <a:effectLst/>
                <a:latin typeface="Calibri"/>
                <a:ea typeface="Calibri"/>
                <a:cs typeface="Arial"/>
              </a:rPr>
              <a:t> </a:t>
            </a:r>
            <a:endParaRPr lang="en-US" sz="1100" dirty="0">
              <a:effectLst/>
              <a:latin typeface="Calibri"/>
              <a:ea typeface="Calibri"/>
              <a:cs typeface="Arial"/>
            </a:endParaRPr>
          </a:p>
          <a:p>
            <a:pPr algn="ctr" rtl="1">
              <a:lnSpc>
                <a:spcPct val="115000"/>
              </a:lnSpc>
              <a:spcAft>
                <a:spcPts val="1000"/>
              </a:spcAft>
            </a:pPr>
            <a:r>
              <a:rPr lang="en-US" sz="900" dirty="0">
                <a:effectLst/>
                <a:latin typeface="Calibri"/>
                <a:ea typeface="Calibri"/>
                <a:cs typeface="Arial"/>
              </a:rPr>
              <a:t> </a:t>
            </a:r>
            <a:endParaRPr lang="en-US" sz="1100" dirty="0">
              <a:effectLst/>
              <a:latin typeface="Calibri"/>
              <a:ea typeface="Calibri"/>
              <a:cs typeface="Arial"/>
            </a:endParaRPr>
          </a:p>
          <a:p>
            <a:pPr algn="ctr" rtl="1">
              <a:lnSpc>
                <a:spcPct val="115000"/>
              </a:lnSpc>
              <a:spcAft>
                <a:spcPts val="1000"/>
              </a:spcAft>
            </a:pPr>
            <a:r>
              <a:rPr lang="en-US" sz="900" dirty="0">
                <a:effectLst/>
                <a:latin typeface="Calibri"/>
                <a:ea typeface="Calibri"/>
                <a:cs typeface="Arial"/>
              </a:rPr>
              <a:t> </a:t>
            </a:r>
            <a:endParaRPr lang="en-US" sz="1100" dirty="0">
              <a:effectLst/>
              <a:latin typeface="Calibri"/>
              <a:ea typeface="Calibri"/>
              <a:cs typeface="Arial"/>
            </a:endParaRPr>
          </a:p>
          <a:p>
            <a:pPr algn="r" rtl="1">
              <a:lnSpc>
                <a:spcPct val="115000"/>
              </a:lnSpc>
              <a:spcAft>
                <a:spcPts val="1000"/>
              </a:spcAft>
            </a:pPr>
            <a:r>
              <a:rPr lang="ar-SA" sz="2000" dirty="0">
                <a:effectLst/>
                <a:latin typeface="Calibri"/>
                <a:ea typeface="Calibri"/>
                <a:cs typeface="Arial"/>
              </a:rPr>
              <a:t> </a:t>
            </a:r>
            <a:endParaRPr lang="en-US" sz="1100" dirty="0">
              <a:effectLst/>
              <a:latin typeface="Calibri"/>
              <a:ea typeface="Calibri"/>
              <a:cs typeface="Arial"/>
            </a:endParaRPr>
          </a:p>
        </p:txBody>
      </p:sp>
      <p:sp>
        <p:nvSpPr>
          <p:cNvPr id="13" name="شكل بيضاوي 12"/>
          <p:cNvSpPr/>
          <p:nvPr/>
        </p:nvSpPr>
        <p:spPr>
          <a:xfrm>
            <a:off x="335476" y="2223316"/>
            <a:ext cx="3160058" cy="1781175"/>
          </a:xfrm>
          <a:prstGeom prst="ellipse">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l" rtl="0">
              <a:lnSpc>
                <a:spcPct val="115000"/>
              </a:lnSpc>
              <a:spcAft>
                <a:spcPts val="1000"/>
              </a:spcAft>
            </a:pPr>
            <a:endParaRPr lang="en-US" sz="1400" b="1" dirty="0" smtClean="0">
              <a:effectLst/>
              <a:latin typeface="Calibri"/>
              <a:ea typeface="Calibri"/>
              <a:cs typeface="Arial"/>
            </a:endParaRPr>
          </a:p>
          <a:p>
            <a:pPr algn="l" rtl="0">
              <a:lnSpc>
                <a:spcPct val="115000"/>
              </a:lnSpc>
              <a:spcAft>
                <a:spcPts val="1000"/>
              </a:spcAft>
            </a:pPr>
            <a:endParaRPr lang="en-US" sz="1400" b="1" dirty="0">
              <a:latin typeface="Calibri"/>
              <a:ea typeface="Calibri"/>
              <a:cs typeface="Arial"/>
            </a:endParaRPr>
          </a:p>
          <a:p>
            <a:pPr algn="l" rtl="0">
              <a:lnSpc>
                <a:spcPct val="115000"/>
              </a:lnSpc>
              <a:spcAft>
                <a:spcPts val="1000"/>
              </a:spcAft>
            </a:pPr>
            <a:r>
              <a:rPr lang="en-US" sz="1400" b="1" dirty="0" smtClean="0">
                <a:effectLst/>
                <a:latin typeface="Calibri"/>
                <a:ea typeface="Calibri"/>
                <a:cs typeface="Arial"/>
              </a:rPr>
              <a:t>Cuts </a:t>
            </a:r>
            <a:r>
              <a:rPr lang="en-US" sz="1400" b="1" dirty="0">
                <a:effectLst/>
                <a:latin typeface="Calibri"/>
                <a:ea typeface="Calibri"/>
                <a:cs typeface="Arial"/>
              </a:rPr>
              <a:t>through: hand hygiene ,wear gloves , use masks and appropriate protective gear proper disposal of needles/sharps</a:t>
            </a:r>
            <a:endParaRPr lang="en-US" sz="1400" dirty="0">
              <a:effectLst/>
              <a:latin typeface="Calibri"/>
              <a:ea typeface="Calibri"/>
              <a:cs typeface="Arial"/>
            </a:endParaRPr>
          </a:p>
          <a:p>
            <a:pPr algn="l" rtl="0">
              <a:lnSpc>
                <a:spcPct val="115000"/>
              </a:lnSpc>
              <a:spcAft>
                <a:spcPts val="1000"/>
              </a:spcAft>
            </a:pPr>
            <a:r>
              <a:rPr lang="en-US" sz="1100" b="1" dirty="0">
                <a:effectLst/>
                <a:latin typeface="Calibri"/>
                <a:ea typeface="Calibri"/>
                <a:cs typeface="Arial"/>
              </a:rPr>
              <a:t> </a:t>
            </a:r>
            <a:endParaRPr lang="en-US" sz="1100" dirty="0">
              <a:effectLst/>
              <a:latin typeface="Calibri"/>
              <a:ea typeface="Calibri"/>
              <a:cs typeface="Arial"/>
            </a:endParaRPr>
          </a:p>
          <a:p>
            <a:pPr algn="r" rtl="1">
              <a:lnSpc>
                <a:spcPct val="115000"/>
              </a:lnSpc>
              <a:spcAft>
                <a:spcPts val="1000"/>
              </a:spcAft>
            </a:pPr>
            <a:r>
              <a:rPr lang="ar-IQ" sz="1100" dirty="0">
                <a:effectLst/>
                <a:latin typeface="Calibri"/>
                <a:ea typeface="Calibri"/>
                <a:cs typeface="Arial"/>
              </a:rPr>
              <a:t> </a:t>
            </a:r>
            <a:endParaRPr lang="en-US" sz="1100" dirty="0">
              <a:effectLst/>
              <a:latin typeface="Calibri"/>
              <a:ea typeface="Calibri"/>
              <a:cs typeface="Arial"/>
            </a:endParaRPr>
          </a:p>
        </p:txBody>
      </p:sp>
      <p:sp>
        <p:nvSpPr>
          <p:cNvPr id="14" name="شكل بيضاوي 13"/>
          <p:cNvSpPr/>
          <p:nvPr/>
        </p:nvSpPr>
        <p:spPr>
          <a:xfrm>
            <a:off x="572958" y="697791"/>
            <a:ext cx="3163141" cy="1238250"/>
          </a:xfrm>
          <a:prstGeom prst="ellipse">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l" rtl="0">
              <a:lnSpc>
                <a:spcPct val="115000"/>
              </a:lnSpc>
              <a:spcAft>
                <a:spcPts val="1000"/>
              </a:spcAft>
            </a:pPr>
            <a:endParaRPr lang="en-US" sz="1200" b="1" dirty="0" smtClean="0">
              <a:effectLst/>
              <a:latin typeface="Calibri"/>
              <a:ea typeface="Calibri"/>
              <a:cs typeface="Arial"/>
            </a:endParaRPr>
          </a:p>
          <a:p>
            <a:pPr algn="l" rtl="0">
              <a:lnSpc>
                <a:spcPct val="115000"/>
              </a:lnSpc>
              <a:spcAft>
                <a:spcPts val="1000"/>
              </a:spcAft>
            </a:pPr>
            <a:endParaRPr lang="en-US" sz="1200" b="1" dirty="0">
              <a:latin typeface="Calibri"/>
              <a:ea typeface="Calibri"/>
              <a:cs typeface="Arial"/>
            </a:endParaRPr>
          </a:p>
          <a:p>
            <a:pPr algn="l" rtl="0">
              <a:lnSpc>
                <a:spcPct val="115000"/>
              </a:lnSpc>
              <a:spcAft>
                <a:spcPts val="1000"/>
              </a:spcAft>
            </a:pPr>
            <a:endParaRPr lang="en-US" sz="1200" b="1" dirty="0" smtClean="0">
              <a:effectLst/>
              <a:latin typeface="Calibri"/>
              <a:ea typeface="Calibri"/>
              <a:cs typeface="Arial"/>
            </a:endParaRPr>
          </a:p>
          <a:p>
            <a:pPr algn="l" rtl="0">
              <a:lnSpc>
                <a:spcPct val="115000"/>
              </a:lnSpc>
              <a:spcAft>
                <a:spcPts val="1000"/>
              </a:spcAft>
            </a:pPr>
            <a:endParaRPr lang="en-US" sz="1200" b="1" dirty="0">
              <a:latin typeface="Calibri"/>
              <a:ea typeface="Calibri"/>
              <a:cs typeface="Arial"/>
            </a:endParaRPr>
          </a:p>
          <a:p>
            <a:pPr algn="l" rtl="0">
              <a:lnSpc>
                <a:spcPct val="115000"/>
              </a:lnSpc>
              <a:spcAft>
                <a:spcPts val="1000"/>
              </a:spcAft>
            </a:pPr>
            <a:endParaRPr lang="en-US" sz="1200" b="1" dirty="0" smtClean="0">
              <a:effectLst/>
              <a:latin typeface="Calibri"/>
              <a:ea typeface="Calibri"/>
              <a:cs typeface="Arial"/>
            </a:endParaRPr>
          </a:p>
          <a:p>
            <a:pPr algn="l" rtl="0">
              <a:lnSpc>
                <a:spcPct val="115000"/>
              </a:lnSpc>
              <a:spcAft>
                <a:spcPts val="1000"/>
              </a:spcAft>
            </a:pPr>
            <a:r>
              <a:rPr lang="en-US" sz="1600" b="1" dirty="0" smtClean="0">
                <a:effectLst/>
                <a:latin typeface="Calibri"/>
                <a:ea typeface="Calibri"/>
                <a:cs typeface="Arial"/>
              </a:rPr>
              <a:t>Cuts </a:t>
            </a:r>
            <a:r>
              <a:rPr lang="en-US" sz="1600" b="1" dirty="0">
                <a:effectLst/>
                <a:latin typeface="Calibri"/>
                <a:ea typeface="Calibri"/>
                <a:cs typeface="Arial"/>
              </a:rPr>
              <a:t>through: Immunizations,  Screen healthcare staff </a:t>
            </a:r>
            <a:endParaRPr lang="en-US" sz="1400" dirty="0">
              <a:effectLst/>
              <a:latin typeface="Calibri"/>
              <a:ea typeface="Calibri"/>
              <a:cs typeface="Arial"/>
            </a:endParaRPr>
          </a:p>
          <a:p>
            <a:pPr algn="l" rtl="0">
              <a:lnSpc>
                <a:spcPct val="115000"/>
              </a:lnSpc>
              <a:spcAft>
                <a:spcPts val="1000"/>
              </a:spcAft>
            </a:pPr>
            <a:r>
              <a:rPr lang="ar-IQ" sz="1200" b="1" dirty="0">
                <a:effectLst/>
                <a:latin typeface="Calibri"/>
                <a:ea typeface="Calibri"/>
                <a:cs typeface="Arial"/>
              </a:rPr>
              <a:t> </a:t>
            </a:r>
            <a:endParaRPr lang="en-US" sz="1100" dirty="0">
              <a:effectLst/>
              <a:latin typeface="Calibri"/>
              <a:ea typeface="Calibri"/>
              <a:cs typeface="Arial"/>
            </a:endParaRPr>
          </a:p>
          <a:p>
            <a:pPr algn="l" rtl="1">
              <a:lnSpc>
                <a:spcPct val="115000"/>
              </a:lnSpc>
              <a:spcAft>
                <a:spcPts val="1000"/>
              </a:spcAft>
            </a:pPr>
            <a:r>
              <a:rPr lang="ar-IQ" sz="1000" b="1" dirty="0">
                <a:effectLst/>
                <a:latin typeface="Calibri"/>
                <a:ea typeface="Calibri"/>
                <a:cs typeface="Arial"/>
              </a:rPr>
              <a:t> </a:t>
            </a:r>
            <a:endParaRPr lang="en-US" sz="1100" dirty="0">
              <a:effectLst/>
              <a:latin typeface="Calibri"/>
              <a:ea typeface="Calibri"/>
              <a:cs typeface="Arial"/>
            </a:endParaRPr>
          </a:p>
          <a:p>
            <a:pPr algn="ctr" rtl="1">
              <a:lnSpc>
                <a:spcPct val="115000"/>
              </a:lnSpc>
              <a:spcAft>
                <a:spcPts val="1000"/>
              </a:spcAft>
            </a:pPr>
            <a:r>
              <a:rPr lang="en-US" sz="900" dirty="0">
                <a:effectLst/>
                <a:latin typeface="Calibri"/>
                <a:ea typeface="Calibri"/>
                <a:cs typeface="Arial"/>
              </a:rPr>
              <a:t> </a:t>
            </a:r>
            <a:endParaRPr lang="en-US" sz="1100" dirty="0">
              <a:effectLst/>
              <a:latin typeface="Calibri"/>
              <a:ea typeface="Calibri"/>
              <a:cs typeface="Arial"/>
            </a:endParaRPr>
          </a:p>
          <a:p>
            <a:pPr algn="ctr" rtl="1">
              <a:lnSpc>
                <a:spcPct val="115000"/>
              </a:lnSpc>
              <a:spcAft>
                <a:spcPts val="1000"/>
              </a:spcAft>
            </a:pPr>
            <a:r>
              <a:rPr lang="en-US" sz="900" dirty="0">
                <a:effectLst/>
                <a:latin typeface="Calibri"/>
                <a:ea typeface="Calibri"/>
                <a:cs typeface="Arial"/>
              </a:rPr>
              <a:t> </a:t>
            </a:r>
            <a:endParaRPr lang="en-US" sz="1100" dirty="0">
              <a:effectLst/>
              <a:latin typeface="Calibri"/>
              <a:ea typeface="Calibri"/>
              <a:cs typeface="Arial"/>
            </a:endParaRPr>
          </a:p>
          <a:p>
            <a:pPr algn="r" rtl="1">
              <a:lnSpc>
                <a:spcPct val="115000"/>
              </a:lnSpc>
              <a:spcAft>
                <a:spcPts val="1000"/>
              </a:spcAft>
            </a:pPr>
            <a:r>
              <a:rPr lang="ar-SA" sz="2000" dirty="0">
                <a:effectLst/>
                <a:latin typeface="Calibri"/>
                <a:ea typeface="Calibri"/>
                <a:cs typeface="Arial"/>
              </a:rPr>
              <a:t> </a:t>
            </a:r>
            <a:endParaRPr lang="en-US" sz="1100" dirty="0">
              <a:effectLst/>
              <a:latin typeface="Calibri"/>
              <a:ea typeface="Calibri"/>
              <a:cs typeface="Arial"/>
            </a:endParaRPr>
          </a:p>
        </p:txBody>
      </p:sp>
      <p:cxnSp>
        <p:nvCxnSpPr>
          <p:cNvPr id="5" name="رابط بشكل مرفق 4"/>
          <p:cNvCxnSpPr/>
          <p:nvPr/>
        </p:nvCxnSpPr>
        <p:spPr>
          <a:xfrm>
            <a:off x="3736099" y="1425388"/>
            <a:ext cx="1091395" cy="797928"/>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رابط بشكل مرفق 17"/>
          <p:cNvCxnSpPr/>
          <p:nvPr/>
        </p:nvCxnSpPr>
        <p:spPr>
          <a:xfrm rot="10800000" flipV="1">
            <a:off x="6723533" y="3012137"/>
            <a:ext cx="1828796" cy="477371"/>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رابط بشكل مرفق 18"/>
          <p:cNvCxnSpPr>
            <a:stCxn id="11" idx="2"/>
          </p:cNvCxnSpPr>
          <p:nvPr/>
        </p:nvCxnSpPr>
        <p:spPr>
          <a:xfrm rot="10800000">
            <a:off x="6062134" y="4639237"/>
            <a:ext cx="1933463" cy="61183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رابط بشكل مرفق 24"/>
          <p:cNvCxnSpPr/>
          <p:nvPr/>
        </p:nvCxnSpPr>
        <p:spPr>
          <a:xfrm flipV="1">
            <a:off x="3890821" y="4536142"/>
            <a:ext cx="936673" cy="64552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رابط بشكل مرفق 27"/>
          <p:cNvCxnSpPr/>
          <p:nvPr/>
        </p:nvCxnSpPr>
        <p:spPr>
          <a:xfrm flipV="1">
            <a:off x="3149544" y="3321424"/>
            <a:ext cx="949626" cy="336176"/>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رابط بشكل مرفق 31"/>
          <p:cNvCxnSpPr>
            <a:stCxn id="7" idx="2"/>
          </p:cNvCxnSpPr>
          <p:nvPr/>
        </p:nvCxnSpPr>
        <p:spPr>
          <a:xfrm rot="10800000" flipV="1">
            <a:off x="6062133" y="1521542"/>
            <a:ext cx="2151138" cy="701775"/>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1851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870537" y="603602"/>
            <a:ext cx="10747224" cy="4498667"/>
          </a:xfrm>
          <a:prstGeom prst="rect">
            <a:avLst/>
          </a:prstGeom>
        </p:spPr>
        <p:txBody>
          <a:bodyPr wrap="square">
            <a:spAutoFit/>
          </a:bodyPr>
          <a:lstStyle/>
          <a:p>
            <a:pPr algn="ctr">
              <a:lnSpc>
                <a:spcPct val="115000"/>
              </a:lnSpc>
              <a:spcAft>
                <a:spcPts val="1000"/>
              </a:spcAft>
            </a:pPr>
            <a:r>
              <a:rPr lang="en-US" sz="2800" b="1" u="sng" dirty="0">
                <a:latin typeface="Times New Roman"/>
                <a:ea typeface="Calibri"/>
                <a:cs typeface="Arial"/>
              </a:rPr>
              <a:t>Body defenses against infection</a:t>
            </a:r>
            <a:endParaRPr lang="en-US" sz="1600" dirty="0">
              <a:ea typeface="Calibri"/>
              <a:cs typeface="Arial"/>
            </a:endParaRPr>
          </a:p>
          <a:p>
            <a:pPr>
              <a:lnSpc>
                <a:spcPct val="115000"/>
              </a:lnSpc>
              <a:spcAft>
                <a:spcPts val="1000"/>
              </a:spcAft>
            </a:pPr>
            <a:r>
              <a:rPr lang="en-US" sz="2400" dirty="0">
                <a:latin typeface="Times New Roman"/>
                <a:ea typeface="Calibri"/>
                <a:cs typeface="Arial"/>
              </a:rPr>
              <a:t> The body has some natural defenses to protect it from </a:t>
            </a:r>
            <a:r>
              <a:rPr lang="en-US" sz="2400" dirty="0" smtClean="0">
                <a:latin typeface="Times New Roman"/>
                <a:ea typeface="Calibri"/>
                <a:cs typeface="Arial"/>
              </a:rPr>
              <a:t>infections:</a:t>
            </a:r>
          </a:p>
          <a:p>
            <a:pPr>
              <a:lnSpc>
                <a:spcPct val="115000"/>
              </a:lnSpc>
              <a:spcAft>
                <a:spcPts val="1000"/>
              </a:spcAft>
            </a:pPr>
            <a:r>
              <a:rPr lang="en-US" sz="2400" dirty="0" smtClean="0">
                <a:latin typeface="Times New Roman"/>
                <a:ea typeface="Calibri"/>
                <a:cs typeface="Arial"/>
              </a:rPr>
              <a:t>  </a:t>
            </a:r>
            <a:r>
              <a:rPr lang="en-US" sz="2400" dirty="0">
                <a:latin typeface="Times New Roman"/>
                <a:ea typeface="Calibri"/>
                <a:cs typeface="Arial"/>
              </a:rPr>
              <a:t>1. Skin and normal flora: intact skin acts as a mechanical barrier against the entry of pathogens.</a:t>
            </a:r>
            <a:endParaRPr lang="en-US" sz="1600" dirty="0">
              <a:ea typeface="Calibri"/>
              <a:cs typeface="Arial"/>
            </a:endParaRPr>
          </a:p>
          <a:p>
            <a:pPr>
              <a:lnSpc>
                <a:spcPct val="115000"/>
              </a:lnSpc>
              <a:spcAft>
                <a:spcPts val="1000"/>
              </a:spcAft>
            </a:pPr>
            <a:r>
              <a:rPr lang="en-US" sz="2400" dirty="0">
                <a:latin typeface="Times New Roman"/>
                <a:ea typeface="Calibri"/>
                <a:cs typeface="Arial"/>
              </a:rPr>
              <a:t>2. Mucous membranes: lining the respiratory, reproductive, gastrointestinal, and urinary tracts. The mucus is sticky and traps foreign materials before they can cause </a:t>
            </a:r>
            <a:r>
              <a:rPr lang="en-US" sz="2400" dirty="0" smtClean="0">
                <a:latin typeface="Times New Roman"/>
                <a:ea typeface="Calibri"/>
                <a:cs typeface="Arial"/>
              </a:rPr>
              <a:t>damage</a:t>
            </a:r>
            <a:r>
              <a:rPr lang="en-US" sz="2400" dirty="0">
                <a:latin typeface="Times New Roman"/>
                <a:ea typeface="Calibri"/>
              </a:rPr>
              <a:t>.</a:t>
            </a:r>
            <a:r>
              <a:rPr lang="ar-IQ" sz="2400" dirty="0" smtClean="0">
                <a:latin typeface="Times New Roman"/>
                <a:ea typeface="Calibri"/>
              </a:rPr>
              <a:t>  </a:t>
            </a:r>
            <a:endParaRPr lang="en-US" sz="1600" dirty="0">
              <a:ea typeface="Calibri"/>
              <a:cs typeface="Arial"/>
            </a:endParaRPr>
          </a:p>
          <a:p>
            <a:pPr>
              <a:lnSpc>
                <a:spcPct val="115000"/>
              </a:lnSpc>
              <a:spcAft>
                <a:spcPts val="1000"/>
              </a:spcAft>
            </a:pPr>
            <a:r>
              <a:rPr lang="en-US" sz="2400" dirty="0">
                <a:latin typeface="Times New Roman"/>
                <a:ea typeface="Calibri"/>
                <a:cs typeface="Arial"/>
              </a:rPr>
              <a:t>3. Cilia: (fine microscopic hairs) lining the respiratory tract propel the mucus and trapped microbes out of the body.</a:t>
            </a:r>
            <a:r>
              <a:rPr lang="ar-IQ" sz="2400" dirty="0">
                <a:latin typeface="Times New Roman"/>
                <a:ea typeface="Calibri"/>
              </a:rPr>
              <a:t>  </a:t>
            </a:r>
            <a:endParaRPr lang="en-US" sz="1600" dirty="0">
              <a:ea typeface="Calibri"/>
              <a:cs typeface="Arial"/>
            </a:endParaRPr>
          </a:p>
        </p:txBody>
      </p:sp>
    </p:spTree>
    <p:extLst>
      <p:ext uri="{BB962C8B-B14F-4D97-AF65-F5344CB8AC3E}">
        <p14:creationId xmlns:p14="http://schemas.microsoft.com/office/powerpoint/2010/main" val="4191851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1068721" y="647723"/>
            <a:ext cx="10384651" cy="5405582"/>
          </a:xfrm>
          <a:prstGeom prst="rect">
            <a:avLst/>
          </a:prstGeom>
        </p:spPr>
        <p:txBody>
          <a:bodyPr wrap="square">
            <a:spAutoFit/>
          </a:bodyPr>
          <a:lstStyle/>
          <a:p>
            <a:pPr>
              <a:lnSpc>
                <a:spcPct val="115000"/>
              </a:lnSpc>
              <a:spcAft>
                <a:spcPts val="1000"/>
              </a:spcAft>
            </a:pPr>
            <a:r>
              <a:rPr lang="en-US" sz="3200" dirty="0">
                <a:latin typeface="Times New Roman"/>
                <a:ea typeface="Calibri"/>
                <a:cs typeface="Arial"/>
              </a:rPr>
              <a:t>4. Coughing and sneezing: remove foreign materials from the respiratory </a:t>
            </a:r>
            <a:r>
              <a:rPr lang="en-US" sz="3200" dirty="0" smtClean="0">
                <a:latin typeface="Times New Roman"/>
                <a:ea typeface="Calibri"/>
                <a:cs typeface="Arial"/>
              </a:rPr>
              <a:t>tract</a:t>
            </a:r>
            <a:r>
              <a:rPr lang="en-US" sz="3200" dirty="0">
                <a:latin typeface="Times New Roman"/>
                <a:ea typeface="Calibri"/>
              </a:rPr>
              <a:t>.</a:t>
            </a:r>
            <a:r>
              <a:rPr lang="ar-IQ" sz="3200" dirty="0" smtClean="0">
                <a:latin typeface="Times New Roman"/>
                <a:ea typeface="Calibri"/>
              </a:rPr>
              <a:t>  </a:t>
            </a:r>
          </a:p>
          <a:p>
            <a:pPr>
              <a:lnSpc>
                <a:spcPct val="115000"/>
              </a:lnSpc>
              <a:spcAft>
                <a:spcPts val="1000"/>
              </a:spcAft>
            </a:pPr>
            <a:endParaRPr lang="en-US" sz="2000" dirty="0">
              <a:ea typeface="Calibri"/>
              <a:cs typeface="Arial"/>
            </a:endParaRPr>
          </a:p>
          <a:p>
            <a:pPr>
              <a:lnSpc>
                <a:spcPct val="115000"/>
              </a:lnSpc>
              <a:spcAft>
                <a:spcPts val="1000"/>
              </a:spcAft>
            </a:pPr>
            <a:r>
              <a:rPr lang="en-US" sz="3200" dirty="0">
                <a:latin typeface="Times New Roman"/>
                <a:ea typeface="Calibri"/>
                <a:cs typeface="Arial"/>
              </a:rPr>
              <a:t>5</a:t>
            </a:r>
            <a:r>
              <a:rPr lang="en-US" sz="3200" dirty="0" smtClean="0">
                <a:latin typeface="Times New Roman"/>
                <a:ea typeface="Calibri"/>
                <a:cs typeface="Arial"/>
              </a:rPr>
              <a:t>. </a:t>
            </a:r>
            <a:r>
              <a:rPr lang="en-US" sz="3200" dirty="0">
                <a:latin typeface="Times New Roman"/>
                <a:ea typeface="Calibri"/>
                <a:cs typeface="Arial"/>
              </a:rPr>
              <a:t>Hydrochloric acid: strong chemical that is produced in the stomach destroys many microbes</a:t>
            </a:r>
            <a:r>
              <a:rPr lang="en-US" sz="3200" dirty="0" smtClean="0">
                <a:latin typeface="Times New Roman"/>
                <a:ea typeface="Calibri"/>
                <a:cs typeface="Arial"/>
              </a:rPr>
              <a:t>.</a:t>
            </a:r>
          </a:p>
          <a:p>
            <a:pPr>
              <a:lnSpc>
                <a:spcPct val="115000"/>
              </a:lnSpc>
              <a:spcAft>
                <a:spcPts val="1000"/>
              </a:spcAft>
            </a:pPr>
            <a:endParaRPr lang="en-US" sz="2000" dirty="0">
              <a:ea typeface="Calibri"/>
              <a:cs typeface="Arial"/>
            </a:endParaRPr>
          </a:p>
          <a:p>
            <a:pPr>
              <a:lnSpc>
                <a:spcPct val="115000"/>
              </a:lnSpc>
              <a:spcAft>
                <a:spcPts val="1000"/>
              </a:spcAft>
            </a:pPr>
            <a:r>
              <a:rPr lang="en-US" sz="3200" dirty="0">
                <a:latin typeface="Times New Roman"/>
                <a:ea typeface="Calibri"/>
                <a:cs typeface="Arial"/>
              </a:rPr>
              <a:t>6</a:t>
            </a:r>
            <a:r>
              <a:rPr lang="en-US" sz="3200" dirty="0" smtClean="0">
                <a:latin typeface="Times New Roman"/>
                <a:ea typeface="Calibri"/>
                <a:cs typeface="Arial"/>
              </a:rPr>
              <a:t>. </a:t>
            </a:r>
            <a:r>
              <a:rPr lang="en-US" sz="3200" dirty="0">
                <a:latin typeface="Times New Roman"/>
                <a:ea typeface="Calibri"/>
                <a:cs typeface="Arial"/>
              </a:rPr>
              <a:t>Eyes: are protected by tears that provide a flushing action to remove most microbes that enter the eyes. </a:t>
            </a:r>
            <a:endParaRPr lang="en-US" sz="2000" dirty="0">
              <a:ea typeface="Calibri"/>
              <a:cs typeface="Arial"/>
            </a:endParaRPr>
          </a:p>
          <a:p>
            <a:pPr>
              <a:lnSpc>
                <a:spcPct val="115000"/>
              </a:lnSpc>
              <a:spcAft>
                <a:spcPts val="1000"/>
              </a:spcAft>
            </a:pPr>
            <a:r>
              <a:rPr lang="en-US" sz="3200" dirty="0">
                <a:latin typeface="Times New Roman"/>
                <a:ea typeface="Calibri"/>
                <a:cs typeface="Arial"/>
              </a:rPr>
              <a:t> </a:t>
            </a:r>
            <a:endParaRPr lang="en-US" sz="2000" dirty="0">
              <a:ea typeface="Calibri"/>
              <a:cs typeface="Arial"/>
            </a:endParaRPr>
          </a:p>
        </p:txBody>
      </p:sp>
    </p:spTree>
    <p:extLst>
      <p:ext uri="{BB962C8B-B14F-4D97-AF65-F5344CB8AC3E}">
        <p14:creationId xmlns:p14="http://schemas.microsoft.com/office/powerpoint/2010/main" val="4191851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smtClean="0">
                <a:solidFill>
                  <a:prstClr val="black"/>
                </a:solidFill>
              </a:rPr>
              <a:t>Basrah</a:t>
            </a:r>
            <a:r>
              <a:rPr lang="en-GB" dirty="0" smtClean="0">
                <a:solidFill>
                  <a:prstClr val="black"/>
                </a:solidFill>
              </a:rPr>
              <a:t>-College of Nursing–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1068721" y="647723"/>
            <a:ext cx="10384651" cy="4759765"/>
          </a:xfrm>
          <a:prstGeom prst="rect">
            <a:avLst/>
          </a:prstGeom>
        </p:spPr>
        <p:txBody>
          <a:bodyPr wrap="square">
            <a:spAutoFit/>
          </a:bodyPr>
          <a:lstStyle/>
          <a:p>
            <a:pPr>
              <a:lnSpc>
                <a:spcPct val="115000"/>
              </a:lnSpc>
              <a:spcAft>
                <a:spcPts val="1000"/>
              </a:spcAft>
            </a:pPr>
            <a:r>
              <a:rPr lang="en-US" sz="2800" dirty="0" smtClean="0">
                <a:solidFill>
                  <a:prstClr val="black"/>
                </a:solidFill>
                <a:latin typeface="Times New Roman"/>
                <a:ea typeface="Calibri"/>
                <a:cs typeface="Arial"/>
              </a:rPr>
              <a:t>7.  Inflammatory </a:t>
            </a:r>
            <a:r>
              <a:rPr lang="en-US" sz="2800" dirty="0">
                <a:solidFill>
                  <a:prstClr val="black"/>
                </a:solidFill>
                <a:latin typeface="Times New Roman"/>
                <a:ea typeface="Calibri"/>
                <a:cs typeface="Arial"/>
              </a:rPr>
              <a:t>Response: the inflammatory response is a protective mechanism that eliminates the invading pathogen and allows for tissue repair to occur. Inflammation helps the body to neutralize, control, or eliminate the offending agent and to prepare the site for </a:t>
            </a:r>
            <a:r>
              <a:rPr lang="en-US" sz="2800" dirty="0" smtClean="0">
                <a:solidFill>
                  <a:prstClr val="black"/>
                </a:solidFill>
                <a:latin typeface="Times New Roman"/>
                <a:ea typeface="Calibri"/>
                <a:cs typeface="Arial"/>
              </a:rPr>
              <a:t>repair.</a:t>
            </a:r>
          </a:p>
          <a:p>
            <a:pPr>
              <a:lnSpc>
                <a:spcPct val="115000"/>
              </a:lnSpc>
              <a:spcAft>
                <a:spcPts val="1000"/>
              </a:spcAft>
            </a:pPr>
            <a:endParaRPr lang="en-US" dirty="0">
              <a:solidFill>
                <a:prstClr val="black"/>
              </a:solidFill>
              <a:ea typeface="Calibri"/>
              <a:cs typeface="Arial"/>
            </a:endParaRPr>
          </a:p>
          <a:p>
            <a:pPr>
              <a:lnSpc>
                <a:spcPct val="115000"/>
              </a:lnSpc>
              <a:spcAft>
                <a:spcPts val="1000"/>
              </a:spcAft>
            </a:pPr>
            <a:r>
              <a:rPr lang="en-US" sz="2800" dirty="0">
                <a:solidFill>
                  <a:prstClr val="black"/>
                </a:solidFill>
                <a:latin typeface="Times New Roman"/>
                <a:ea typeface="Calibri"/>
                <a:cs typeface="Arial"/>
              </a:rPr>
              <a:t>8</a:t>
            </a:r>
            <a:r>
              <a:rPr lang="en-US" sz="2800" dirty="0" smtClean="0">
                <a:solidFill>
                  <a:prstClr val="black"/>
                </a:solidFill>
                <a:latin typeface="Times New Roman"/>
                <a:ea typeface="Calibri"/>
                <a:cs typeface="Arial"/>
              </a:rPr>
              <a:t>. </a:t>
            </a:r>
            <a:r>
              <a:rPr lang="en-US" sz="2800" dirty="0">
                <a:solidFill>
                  <a:prstClr val="black"/>
                </a:solidFill>
                <a:latin typeface="Times New Roman"/>
                <a:ea typeface="Calibri"/>
                <a:cs typeface="Arial"/>
              </a:rPr>
              <a:t>Immunity response</a:t>
            </a:r>
            <a:r>
              <a:rPr lang="ar-IQ" sz="2800" dirty="0">
                <a:solidFill>
                  <a:prstClr val="black"/>
                </a:solidFill>
                <a:latin typeface="Times New Roman"/>
                <a:ea typeface="Calibri"/>
              </a:rPr>
              <a:t>: </a:t>
            </a:r>
            <a:r>
              <a:rPr lang="en-US" sz="2800" dirty="0">
                <a:solidFill>
                  <a:prstClr val="black"/>
                </a:solidFill>
                <a:latin typeface="Times New Roman"/>
                <a:ea typeface="Calibri"/>
                <a:cs typeface="Arial"/>
              </a:rPr>
              <a:t>involves specific body responses to an invading foreign protein, such as bacteria, or in some cases, to the body’s own proteins.</a:t>
            </a:r>
            <a:endParaRPr lang="en-US" dirty="0">
              <a:solidFill>
                <a:prstClr val="black"/>
              </a:solidFill>
              <a:ea typeface="Calibri"/>
              <a:cs typeface="Arial"/>
            </a:endParaRPr>
          </a:p>
          <a:p>
            <a:pPr>
              <a:lnSpc>
                <a:spcPct val="115000"/>
              </a:lnSpc>
              <a:spcAft>
                <a:spcPts val="1000"/>
              </a:spcAft>
            </a:pPr>
            <a:r>
              <a:rPr lang="en-US" sz="2800" dirty="0">
                <a:solidFill>
                  <a:prstClr val="black"/>
                </a:solidFill>
                <a:latin typeface="Times New Roman"/>
                <a:ea typeface="Calibri"/>
                <a:cs typeface="Arial"/>
              </a:rPr>
              <a:t> </a:t>
            </a:r>
            <a:endParaRPr lang="en-US" dirty="0">
              <a:solidFill>
                <a:prstClr val="black"/>
              </a:solidFill>
              <a:ea typeface="Calibri"/>
              <a:cs typeface="Arial"/>
            </a:endParaRPr>
          </a:p>
        </p:txBody>
      </p:sp>
    </p:spTree>
    <p:extLst>
      <p:ext uri="{BB962C8B-B14F-4D97-AF65-F5344CB8AC3E}">
        <p14:creationId xmlns:p14="http://schemas.microsoft.com/office/powerpoint/2010/main" val="41072392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222564" y="440148"/>
            <a:ext cx="11689976" cy="5135765"/>
          </a:xfrm>
          <a:prstGeom prst="rect">
            <a:avLst/>
          </a:prstGeom>
        </p:spPr>
        <p:txBody>
          <a:bodyPr wrap="square">
            <a:spAutoFit/>
          </a:bodyPr>
          <a:lstStyle/>
          <a:p>
            <a:pPr algn="ctr">
              <a:lnSpc>
                <a:spcPct val="115000"/>
              </a:lnSpc>
              <a:spcAft>
                <a:spcPts val="1000"/>
              </a:spcAft>
            </a:pPr>
            <a:r>
              <a:rPr lang="en-US" sz="3200" b="1" u="sng" dirty="0">
                <a:latin typeface="Times New Roman"/>
                <a:ea typeface="Calibri"/>
                <a:cs typeface="Arial"/>
              </a:rPr>
              <a:t>Factors Affecting the Risk  for Infection</a:t>
            </a:r>
            <a:endParaRPr lang="en-US" dirty="0">
              <a:ea typeface="Calibri"/>
              <a:cs typeface="Arial"/>
            </a:endParaRPr>
          </a:p>
          <a:p>
            <a:pPr algn="just">
              <a:lnSpc>
                <a:spcPct val="115000"/>
              </a:lnSpc>
              <a:spcAft>
                <a:spcPts val="1000"/>
              </a:spcAft>
            </a:pPr>
            <a:r>
              <a:rPr lang="en-US" sz="2800" dirty="0">
                <a:latin typeface="Times New Roman"/>
                <a:ea typeface="Calibri"/>
                <a:cs typeface="Arial"/>
              </a:rPr>
              <a:t>1. Integrity of skin and mucous membranes, which protect the body against microbial </a:t>
            </a:r>
            <a:r>
              <a:rPr lang="en-US" sz="2800" dirty="0" smtClean="0">
                <a:latin typeface="Times New Roman"/>
                <a:ea typeface="Calibri"/>
                <a:cs typeface="Arial"/>
              </a:rPr>
              <a:t>invasion.</a:t>
            </a:r>
            <a:endParaRPr lang="en-US" dirty="0">
              <a:ea typeface="Calibri"/>
              <a:cs typeface="Arial"/>
            </a:endParaRPr>
          </a:p>
          <a:p>
            <a:pPr algn="just">
              <a:lnSpc>
                <a:spcPct val="115000"/>
              </a:lnSpc>
              <a:spcAft>
                <a:spcPts val="1000"/>
              </a:spcAft>
            </a:pPr>
            <a:r>
              <a:rPr lang="en-US" sz="2800" dirty="0">
                <a:latin typeface="Times New Roman"/>
                <a:ea typeface="Calibri"/>
                <a:cs typeface="Arial"/>
              </a:rPr>
              <a:t> 2. PH levels of the gastrointestinal and genitourinary tracts, as well as the skin, which help to ward off microbial </a:t>
            </a:r>
            <a:r>
              <a:rPr lang="en-US" sz="2800" dirty="0" smtClean="0">
                <a:latin typeface="Times New Roman"/>
                <a:ea typeface="Calibri"/>
                <a:cs typeface="Arial"/>
              </a:rPr>
              <a:t>invasion.</a:t>
            </a:r>
            <a:endParaRPr lang="en-US" dirty="0">
              <a:ea typeface="Calibri"/>
              <a:cs typeface="Arial"/>
            </a:endParaRPr>
          </a:p>
          <a:p>
            <a:pPr algn="just">
              <a:lnSpc>
                <a:spcPct val="115000"/>
              </a:lnSpc>
              <a:spcAft>
                <a:spcPts val="1000"/>
              </a:spcAft>
            </a:pPr>
            <a:r>
              <a:rPr lang="en-US" sz="2800" dirty="0">
                <a:latin typeface="Times New Roman"/>
                <a:ea typeface="Calibri"/>
                <a:cs typeface="Arial"/>
              </a:rPr>
              <a:t>3. Integrity and number of the body’s white blood cells, which provide resistance to certain </a:t>
            </a:r>
            <a:r>
              <a:rPr lang="en-US" sz="2800" dirty="0" smtClean="0">
                <a:latin typeface="Times New Roman"/>
                <a:ea typeface="Calibri"/>
                <a:cs typeface="Arial"/>
              </a:rPr>
              <a:t>pathogens.</a:t>
            </a:r>
            <a:endParaRPr lang="en-US" dirty="0">
              <a:ea typeface="Calibri"/>
              <a:cs typeface="Arial"/>
            </a:endParaRPr>
          </a:p>
          <a:p>
            <a:pPr algn="just">
              <a:lnSpc>
                <a:spcPct val="115000"/>
              </a:lnSpc>
              <a:spcAft>
                <a:spcPts val="1000"/>
              </a:spcAft>
            </a:pPr>
            <a:r>
              <a:rPr lang="en-US" sz="2800" dirty="0">
                <a:latin typeface="Times New Roman"/>
                <a:ea typeface="Calibri"/>
                <a:cs typeface="Arial"/>
              </a:rPr>
              <a:t>4. Age, sex, race, and hereditary, which influence susceptibility. Neonates and older adults appear to be more vulnerable to infection.</a:t>
            </a:r>
            <a:endParaRPr lang="en-US" dirty="0">
              <a:ea typeface="Calibri"/>
              <a:cs typeface="Arial"/>
            </a:endParaRPr>
          </a:p>
        </p:txBody>
      </p:sp>
    </p:spTree>
    <p:extLst>
      <p:ext uri="{BB962C8B-B14F-4D97-AF65-F5344CB8AC3E}">
        <p14:creationId xmlns:p14="http://schemas.microsoft.com/office/powerpoint/2010/main" val="4191851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672353" y="1279181"/>
            <a:ext cx="10690412" cy="4299639"/>
          </a:xfrm>
          <a:prstGeom prst="rect">
            <a:avLst/>
          </a:prstGeom>
        </p:spPr>
        <p:txBody>
          <a:bodyPr wrap="square">
            <a:spAutoFit/>
          </a:bodyPr>
          <a:lstStyle/>
          <a:p>
            <a:pPr algn="just">
              <a:lnSpc>
                <a:spcPct val="115000"/>
              </a:lnSpc>
              <a:spcAft>
                <a:spcPts val="1000"/>
              </a:spcAft>
            </a:pPr>
            <a:r>
              <a:rPr lang="en-US" sz="2400" dirty="0">
                <a:latin typeface="Times New Roman"/>
                <a:ea typeface="Calibri"/>
                <a:cs typeface="Arial"/>
              </a:rPr>
              <a:t>5. Immunizations, natural or acquired, which act to resist </a:t>
            </a:r>
            <a:r>
              <a:rPr lang="en-US" sz="2400" dirty="0" smtClean="0">
                <a:latin typeface="Times New Roman"/>
                <a:ea typeface="Calibri"/>
                <a:cs typeface="Arial"/>
              </a:rPr>
              <a:t>infection.</a:t>
            </a:r>
            <a:endParaRPr lang="en-US" sz="1600" dirty="0">
              <a:ea typeface="Calibri"/>
              <a:cs typeface="Arial"/>
            </a:endParaRPr>
          </a:p>
          <a:p>
            <a:pPr algn="just">
              <a:lnSpc>
                <a:spcPct val="115000"/>
              </a:lnSpc>
              <a:spcAft>
                <a:spcPts val="1000"/>
              </a:spcAft>
            </a:pPr>
            <a:r>
              <a:rPr lang="en-US" sz="2400" dirty="0">
                <a:latin typeface="Times New Roman"/>
                <a:ea typeface="Calibri"/>
                <a:cs typeface="Arial"/>
              </a:rPr>
              <a:t>6. Level of fatigue, nutritional and general health status, the presence of preexisting illnesses, previous or current treatments, and certain medications, which play a part in the susceptibility of a potential </a:t>
            </a:r>
            <a:r>
              <a:rPr lang="en-US" sz="2400" dirty="0" smtClean="0">
                <a:latin typeface="Times New Roman"/>
                <a:ea typeface="Calibri"/>
                <a:cs typeface="Arial"/>
              </a:rPr>
              <a:t>host.</a:t>
            </a:r>
            <a:endParaRPr lang="en-US" sz="1600" dirty="0">
              <a:ea typeface="Calibri"/>
              <a:cs typeface="Arial"/>
            </a:endParaRPr>
          </a:p>
          <a:p>
            <a:pPr algn="just">
              <a:lnSpc>
                <a:spcPct val="115000"/>
              </a:lnSpc>
              <a:spcAft>
                <a:spcPts val="1000"/>
              </a:spcAft>
            </a:pPr>
            <a:r>
              <a:rPr lang="en-US" sz="2400" dirty="0">
                <a:latin typeface="Times New Roman"/>
                <a:ea typeface="Calibri"/>
                <a:cs typeface="Arial"/>
              </a:rPr>
              <a:t>7. Stress level, which if increased, may adversely affect the body’s normal defense </a:t>
            </a:r>
            <a:r>
              <a:rPr lang="en-US" sz="2400" dirty="0" smtClean="0">
                <a:latin typeface="Times New Roman"/>
                <a:ea typeface="Calibri"/>
                <a:cs typeface="Arial"/>
              </a:rPr>
              <a:t>mechanisms.</a:t>
            </a:r>
            <a:endParaRPr lang="en-US" sz="1600" dirty="0">
              <a:ea typeface="Calibri"/>
              <a:cs typeface="Arial"/>
            </a:endParaRPr>
          </a:p>
          <a:p>
            <a:pPr algn="just">
              <a:lnSpc>
                <a:spcPct val="115000"/>
              </a:lnSpc>
              <a:spcAft>
                <a:spcPts val="1000"/>
              </a:spcAft>
            </a:pPr>
            <a:r>
              <a:rPr lang="en-US" sz="2400" dirty="0">
                <a:latin typeface="Times New Roman"/>
                <a:ea typeface="Calibri"/>
                <a:cs typeface="Arial"/>
              </a:rPr>
              <a:t> 8. Use of invasive or indwelling medical devices, which provide exposure to and entry for more potential sources of disease-producing organisms, particularly in a patient whose defenses are already weakened by </a:t>
            </a:r>
            <a:r>
              <a:rPr lang="en-US" sz="2400" dirty="0" smtClean="0">
                <a:latin typeface="Times New Roman"/>
                <a:ea typeface="Calibri"/>
                <a:cs typeface="Arial"/>
              </a:rPr>
              <a:t>disease.</a:t>
            </a:r>
            <a:endParaRPr lang="en-US" sz="1600" dirty="0">
              <a:ea typeface="Calibri"/>
              <a:cs typeface="Arial"/>
            </a:endParaRPr>
          </a:p>
        </p:txBody>
      </p:sp>
    </p:spTree>
    <p:extLst>
      <p:ext uri="{BB962C8B-B14F-4D97-AF65-F5344CB8AC3E}">
        <p14:creationId xmlns:p14="http://schemas.microsoft.com/office/powerpoint/2010/main" val="4191851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954740" y="692165"/>
            <a:ext cx="10528549" cy="4073936"/>
          </a:xfrm>
          <a:prstGeom prst="rect">
            <a:avLst/>
          </a:prstGeom>
        </p:spPr>
        <p:txBody>
          <a:bodyPr wrap="square">
            <a:spAutoFit/>
          </a:bodyPr>
          <a:lstStyle/>
          <a:p>
            <a:pPr>
              <a:lnSpc>
                <a:spcPct val="115000"/>
              </a:lnSpc>
              <a:spcAft>
                <a:spcPts val="1000"/>
              </a:spcAft>
            </a:pPr>
            <a:r>
              <a:rPr lang="en-US" sz="2800" b="1" dirty="0">
                <a:latin typeface="Times New Roman"/>
                <a:ea typeface="Calibri"/>
                <a:cs typeface="Arial"/>
              </a:rPr>
              <a:t>An organism’s potential to produce disease in a person depends on a variety of factors, including:</a:t>
            </a:r>
            <a:endParaRPr lang="en-US" dirty="0">
              <a:ea typeface="Calibri"/>
              <a:cs typeface="Arial"/>
            </a:endParaRPr>
          </a:p>
          <a:p>
            <a:pPr marL="342900" lvl="0" indent="-342900">
              <a:lnSpc>
                <a:spcPct val="115000"/>
              </a:lnSpc>
              <a:spcAft>
                <a:spcPts val="1000"/>
              </a:spcAft>
              <a:buFont typeface="+mj-lt"/>
              <a:buAutoNum type="arabicPeriod"/>
            </a:pPr>
            <a:r>
              <a:rPr lang="en-US" sz="2800" dirty="0">
                <a:latin typeface="Times New Roman"/>
                <a:ea typeface="Calibri"/>
                <a:cs typeface="Arial"/>
              </a:rPr>
              <a:t>Number of organisms</a:t>
            </a:r>
            <a:endParaRPr lang="en-US" dirty="0">
              <a:ea typeface="Calibri"/>
              <a:cs typeface="Arial"/>
            </a:endParaRPr>
          </a:p>
          <a:p>
            <a:pPr marL="342900" lvl="0" indent="-342900">
              <a:lnSpc>
                <a:spcPct val="115000"/>
              </a:lnSpc>
              <a:spcAft>
                <a:spcPts val="1000"/>
              </a:spcAft>
              <a:buFont typeface="+mj-lt"/>
              <a:buAutoNum type="arabicPeriod"/>
            </a:pPr>
            <a:r>
              <a:rPr lang="en-US" sz="2800" dirty="0">
                <a:latin typeface="Times New Roman"/>
                <a:ea typeface="Calibri"/>
                <a:cs typeface="Arial"/>
              </a:rPr>
              <a:t>Virulence of the organism, or its ability to cause disease</a:t>
            </a:r>
            <a:endParaRPr lang="en-US" dirty="0">
              <a:ea typeface="Calibri"/>
              <a:cs typeface="Arial"/>
            </a:endParaRPr>
          </a:p>
          <a:p>
            <a:pPr marL="342900" lvl="0" indent="-342900">
              <a:lnSpc>
                <a:spcPct val="115000"/>
              </a:lnSpc>
              <a:spcAft>
                <a:spcPts val="1000"/>
              </a:spcAft>
              <a:buFont typeface="+mj-lt"/>
              <a:buAutoNum type="arabicPeriod"/>
            </a:pPr>
            <a:r>
              <a:rPr lang="en-US" sz="2800" dirty="0">
                <a:latin typeface="Times New Roman"/>
                <a:ea typeface="Calibri"/>
                <a:cs typeface="Arial"/>
              </a:rPr>
              <a:t>Competence of the person’s immune system </a:t>
            </a:r>
            <a:endParaRPr lang="en-US" dirty="0">
              <a:ea typeface="Calibri"/>
              <a:cs typeface="Arial"/>
            </a:endParaRPr>
          </a:p>
          <a:p>
            <a:pPr marL="342900" lvl="0" indent="-342900">
              <a:lnSpc>
                <a:spcPct val="115000"/>
              </a:lnSpc>
              <a:spcAft>
                <a:spcPts val="1000"/>
              </a:spcAft>
              <a:buFont typeface="+mj-lt"/>
              <a:buAutoNum type="arabicPeriod"/>
            </a:pPr>
            <a:r>
              <a:rPr lang="en-US" sz="2800" dirty="0">
                <a:latin typeface="Times New Roman"/>
                <a:ea typeface="Calibri"/>
                <a:cs typeface="Arial"/>
              </a:rPr>
              <a:t>Length and intimacy of the contact between the person and the microorganism</a:t>
            </a:r>
            <a:endParaRPr lang="en-US" dirty="0">
              <a:ea typeface="Calibri"/>
              <a:cs typeface="Arial"/>
            </a:endParaRPr>
          </a:p>
        </p:txBody>
      </p:sp>
    </p:spTree>
    <p:extLst>
      <p:ext uri="{BB962C8B-B14F-4D97-AF65-F5344CB8AC3E}">
        <p14:creationId xmlns:p14="http://schemas.microsoft.com/office/powerpoint/2010/main" val="4191851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مستطيل 4"/>
          <p:cNvSpPr/>
          <p:nvPr/>
        </p:nvSpPr>
        <p:spPr>
          <a:xfrm>
            <a:off x="439829" y="410139"/>
            <a:ext cx="11417489" cy="5334794"/>
          </a:xfrm>
          <a:prstGeom prst="rect">
            <a:avLst/>
          </a:prstGeom>
        </p:spPr>
        <p:txBody>
          <a:bodyPr wrap="square">
            <a:spAutoFit/>
          </a:bodyPr>
          <a:lstStyle/>
          <a:p>
            <a:pPr algn="ctr">
              <a:lnSpc>
                <a:spcPct val="115000"/>
              </a:lnSpc>
              <a:spcAft>
                <a:spcPts val="1000"/>
              </a:spcAft>
            </a:pPr>
            <a:r>
              <a:rPr lang="en-US" sz="2800" b="1" u="sng" dirty="0">
                <a:latin typeface="Times New Roman"/>
                <a:ea typeface="Calibri"/>
                <a:cs typeface="Arial"/>
              </a:rPr>
              <a:t>Glossary</a:t>
            </a:r>
            <a:endParaRPr lang="en-US" sz="1600" dirty="0">
              <a:ea typeface="Calibri"/>
              <a:cs typeface="Arial"/>
            </a:endParaRPr>
          </a:p>
          <a:p>
            <a:pPr>
              <a:lnSpc>
                <a:spcPct val="115000"/>
              </a:lnSpc>
              <a:spcAft>
                <a:spcPts val="1000"/>
              </a:spcAft>
            </a:pPr>
            <a:r>
              <a:rPr lang="en-US" sz="2800" b="1" u="sng" dirty="0">
                <a:latin typeface="Times New Roman"/>
                <a:ea typeface="Calibri"/>
                <a:cs typeface="Arial"/>
              </a:rPr>
              <a:t>Asepsis:</a:t>
            </a:r>
            <a:r>
              <a:rPr lang="en-US" sz="2800" dirty="0">
                <a:latin typeface="Times New Roman"/>
                <a:ea typeface="Calibri"/>
                <a:cs typeface="Arial"/>
              </a:rPr>
              <a:t> Is the absence of organism causing disease</a:t>
            </a:r>
            <a:r>
              <a:rPr lang="en-US" sz="2800" dirty="0" smtClean="0">
                <a:latin typeface="Times New Roman"/>
                <a:ea typeface="Calibri"/>
                <a:cs typeface="Arial"/>
              </a:rPr>
              <a:t>.</a:t>
            </a:r>
          </a:p>
          <a:p>
            <a:pPr>
              <a:lnSpc>
                <a:spcPct val="115000"/>
              </a:lnSpc>
              <a:spcAft>
                <a:spcPts val="1000"/>
              </a:spcAft>
            </a:pPr>
            <a:endParaRPr lang="en-US" dirty="0">
              <a:ea typeface="Calibri"/>
              <a:cs typeface="Arial"/>
            </a:endParaRPr>
          </a:p>
          <a:p>
            <a:pPr algn="just">
              <a:lnSpc>
                <a:spcPct val="115000"/>
              </a:lnSpc>
              <a:spcAft>
                <a:spcPts val="1000"/>
              </a:spcAft>
            </a:pPr>
            <a:r>
              <a:rPr lang="en-US" sz="2800" b="1" u="sng" dirty="0">
                <a:latin typeface="Times New Roman"/>
                <a:ea typeface="Calibri"/>
                <a:cs typeface="Arial"/>
              </a:rPr>
              <a:t>Medical asepsis</a:t>
            </a:r>
            <a:r>
              <a:rPr lang="en-US" sz="2800" dirty="0">
                <a:latin typeface="Times New Roman"/>
                <a:ea typeface="Calibri"/>
                <a:cs typeface="Arial"/>
              </a:rPr>
              <a:t>(clean technique):involves procedures and practices that reduce the number and transfer of pathogens. Medical asepsis procedures include performing hand hygiene and wearing gloves</a:t>
            </a:r>
            <a:r>
              <a:rPr lang="en-US" sz="2800" dirty="0" smtClean="0">
                <a:latin typeface="Times New Roman"/>
                <a:ea typeface="Calibri"/>
                <a:cs typeface="Arial"/>
              </a:rPr>
              <a:t>.</a:t>
            </a:r>
          </a:p>
          <a:p>
            <a:pPr algn="just">
              <a:lnSpc>
                <a:spcPct val="115000"/>
              </a:lnSpc>
              <a:spcAft>
                <a:spcPts val="1000"/>
              </a:spcAft>
            </a:pPr>
            <a:endParaRPr lang="en-US" dirty="0">
              <a:ea typeface="Calibri"/>
              <a:cs typeface="Arial"/>
            </a:endParaRPr>
          </a:p>
          <a:p>
            <a:pPr algn="just">
              <a:lnSpc>
                <a:spcPct val="115000"/>
              </a:lnSpc>
              <a:spcAft>
                <a:spcPts val="1000"/>
              </a:spcAft>
            </a:pPr>
            <a:r>
              <a:rPr lang="en-US" sz="2800" dirty="0">
                <a:latin typeface="Times New Roman"/>
                <a:ea typeface="Calibri"/>
                <a:cs typeface="Arial"/>
              </a:rPr>
              <a:t> </a:t>
            </a:r>
            <a:r>
              <a:rPr lang="en-US" sz="2800" b="1" u="sng" dirty="0">
                <a:latin typeface="Times New Roman"/>
                <a:ea typeface="Calibri"/>
                <a:cs typeface="Arial"/>
              </a:rPr>
              <a:t>Surgical asepsis</a:t>
            </a:r>
            <a:r>
              <a:rPr lang="en-US" sz="2800" dirty="0">
                <a:latin typeface="Times New Roman"/>
                <a:ea typeface="Calibri"/>
                <a:cs typeface="Arial"/>
              </a:rPr>
              <a:t>(sterile technique):includes practices used to render and keep objects and areas free from </a:t>
            </a:r>
            <a:r>
              <a:rPr lang="en-US" sz="2800" dirty="0" smtClean="0">
                <a:latin typeface="Times New Roman"/>
                <a:ea typeface="Calibri"/>
                <a:cs typeface="Arial"/>
              </a:rPr>
              <a:t>microorganisms. Surgical </a:t>
            </a:r>
            <a:r>
              <a:rPr lang="en-US" sz="2800" dirty="0">
                <a:latin typeface="Times New Roman"/>
                <a:ea typeface="Calibri"/>
                <a:cs typeface="Arial"/>
              </a:rPr>
              <a:t>asepsis procedures include inserting an indwelling urinary catheter or inserting an IV catheter.</a:t>
            </a:r>
            <a:endParaRPr lang="en-US" dirty="0">
              <a:ea typeface="Calibri"/>
              <a:cs typeface="Arial"/>
            </a:endParaRPr>
          </a:p>
        </p:txBody>
      </p:sp>
    </p:spTree>
    <p:extLst>
      <p:ext uri="{BB962C8B-B14F-4D97-AF65-F5344CB8AC3E}">
        <p14:creationId xmlns:p14="http://schemas.microsoft.com/office/powerpoint/2010/main" val="1895833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1371600" y="843440"/>
            <a:ext cx="10004612" cy="3025444"/>
          </a:xfrm>
          <a:prstGeom prst="rect">
            <a:avLst/>
          </a:prstGeom>
        </p:spPr>
        <p:txBody>
          <a:bodyPr wrap="square">
            <a:spAutoFit/>
          </a:bodyPr>
          <a:lstStyle/>
          <a:p>
            <a:pPr algn="ctr">
              <a:lnSpc>
                <a:spcPct val="115000"/>
              </a:lnSpc>
              <a:spcAft>
                <a:spcPts val="1000"/>
              </a:spcAft>
            </a:pPr>
            <a:r>
              <a:rPr lang="en-US" sz="3200" b="1" u="sng" dirty="0">
                <a:latin typeface="Times New Roman"/>
                <a:ea typeface="Calibri"/>
                <a:cs typeface="Arial"/>
              </a:rPr>
              <a:t>Infection control for health care workers</a:t>
            </a:r>
            <a:endParaRPr lang="en-US" dirty="0">
              <a:ea typeface="Calibri"/>
              <a:cs typeface="Arial"/>
            </a:endParaRPr>
          </a:p>
          <a:p>
            <a:pPr>
              <a:lnSpc>
                <a:spcPct val="115000"/>
              </a:lnSpc>
              <a:spcAft>
                <a:spcPts val="1000"/>
              </a:spcAft>
            </a:pPr>
            <a:r>
              <a:rPr lang="en-US" sz="2800" dirty="0">
                <a:latin typeface="Times New Roman"/>
                <a:ea typeface="Calibri"/>
                <a:cs typeface="Arial"/>
              </a:rPr>
              <a:t>1. Hand hygiene (hand washing)</a:t>
            </a:r>
            <a:r>
              <a:rPr lang="ar-IQ" sz="2800" dirty="0">
                <a:latin typeface="Times New Roman"/>
                <a:ea typeface="Calibri"/>
              </a:rPr>
              <a:t>  </a:t>
            </a:r>
            <a:endParaRPr lang="en-US" dirty="0">
              <a:ea typeface="Calibri"/>
              <a:cs typeface="Arial"/>
            </a:endParaRPr>
          </a:p>
          <a:p>
            <a:pPr>
              <a:lnSpc>
                <a:spcPct val="115000"/>
              </a:lnSpc>
              <a:spcAft>
                <a:spcPts val="1000"/>
              </a:spcAft>
            </a:pPr>
            <a:r>
              <a:rPr lang="en-US" sz="2800" dirty="0">
                <a:latin typeface="Times New Roman"/>
                <a:ea typeface="Calibri"/>
                <a:cs typeface="Arial"/>
              </a:rPr>
              <a:t>2. Using personal protective equipment such as gloves, mask, gown, goggles, cover shoes. </a:t>
            </a:r>
            <a:endParaRPr lang="en-US" dirty="0">
              <a:ea typeface="Calibri"/>
              <a:cs typeface="Arial"/>
            </a:endParaRPr>
          </a:p>
          <a:p>
            <a:pPr>
              <a:lnSpc>
                <a:spcPct val="115000"/>
              </a:lnSpc>
              <a:spcAft>
                <a:spcPts val="1000"/>
              </a:spcAft>
            </a:pPr>
            <a:r>
              <a:rPr lang="en-US" sz="2800" dirty="0">
                <a:latin typeface="Times New Roman"/>
                <a:ea typeface="Calibri"/>
                <a:cs typeface="Arial"/>
              </a:rPr>
              <a:t>3. Vaccination –such as hepatitis B vaccine.  </a:t>
            </a:r>
            <a:endParaRPr lang="en-US" dirty="0">
              <a:ea typeface="Calibri"/>
              <a:cs typeface="Arial"/>
            </a:endParaRPr>
          </a:p>
        </p:txBody>
      </p:sp>
    </p:spTree>
    <p:extLst>
      <p:ext uri="{BB962C8B-B14F-4D97-AF65-F5344CB8AC3E}">
        <p14:creationId xmlns:p14="http://schemas.microsoft.com/office/powerpoint/2010/main" val="37838437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1072243" y="311828"/>
            <a:ext cx="10169498" cy="5078313"/>
          </a:xfrm>
          <a:prstGeom prst="rect">
            <a:avLst/>
          </a:prstGeom>
        </p:spPr>
        <p:txBody>
          <a:bodyPr wrap="square">
            <a:spAutoFit/>
          </a:bodyPr>
          <a:lstStyle/>
          <a:p>
            <a:pPr algn="ctr">
              <a:lnSpc>
                <a:spcPct val="115000"/>
              </a:lnSpc>
              <a:spcAft>
                <a:spcPts val="1000"/>
              </a:spcAft>
            </a:pPr>
            <a:r>
              <a:rPr lang="en-US" sz="3600" b="1" u="sng" dirty="0">
                <a:latin typeface="Times New Roman"/>
                <a:ea typeface="Calibri"/>
                <a:cs typeface="Arial"/>
              </a:rPr>
              <a:t>Nursing assessment</a:t>
            </a:r>
            <a:endParaRPr lang="en-US" sz="2000" dirty="0">
              <a:ea typeface="Calibri"/>
              <a:cs typeface="Arial"/>
            </a:endParaRPr>
          </a:p>
          <a:p>
            <a:pPr algn="just">
              <a:lnSpc>
                <a:spcPct val="115000"/>
              </a:lnSpc>
              <a:spcAft>
                <a:spcPts val="1000"/>
              </a:spcAft>
            </a:pPr>
            <a:r>
              <a:rPr lang="en-US" sz="3200" dirty="0">
                <a:latin typeface="Times New Roman"/>
                <a:ea typeface="Calibri"/>
                <a:cs typeface="Arial"/>
              </a:rPr>
              <a:t>1. The extent of nursing interventions depends on the susceptibility of the host, the virulence of the organism, and the patient’s signs and symptoms.</a:t>
            </a:r>
            <a:endParaRPr lang="en-US" sz="2000" dirty="0">
              <a:ea typeface="Calibri"/>
              <a:cs typeface="Arial"/>
            </a:endParaRPr>
          </a:p>
          <a:p>
            <a:pPr algn="just">
              <a:lnSpc>
                <a:spcPct val="115000"/>
              </a:lnSpc>
              <a:spcAft>
                <a:spcPts val="1000"/>
              </a:spcAft>
            </a:pPr>
            <a:r>
              <a:rPr lang="en-US" sz="3200" dirty="0">
                <a:latin typeface="Times New Roman"/>
                <a:ea typeface="Calibri"/>
                <a:cs typeface="Arial"/>
              </a:rPr>
              <a:t>2.  Inquire about the patient’s immunization status and previous or recurring infections. </a:t>
            </a:r>
            <a:endParaRPr lang="en-US" sz="2000" dirty="0">
              <a:ea typeface="Calibri"/>
              <a:cs typeface="Arial"/>
            </a:endParaRPr>
          </a:p>
          <a:p>
            <a:pPr algn="just">
              <a:lnSpc>
                <a:spcPct val="115000"/>
              </a:lnSpc>
              <a:spcAft>
                <a:spcPts val="1000"/>
              </a:spcAft>
            </a:pPr>
            <a:r>
              <a:rPr lang="en-US" sz="3200" dirty="0">
                <a:latin typeface="Times New Roman"/>
                <a:ea typeface="Calibri"/>
                <a:cs typeface="Arial"/>
              </a:rPr>
              <a:t>3. Observe nonverbal cues and gather information about the history of the current disease. </a:t>
            </a:r>
            <a:endParaRPr lang="en-US" sz="2000" dirty="0">
              <a:ea typeface="Calibri"/>
              <a:cs typeface="Arial"/>
            </a:endParaRPr>
          </a:p>
        </p:txBody>
      </p:sp>
    </p:spTree>
    <p:extLst>
      <p:ext uri="{BB962C8B-B14F-4D97-AF65-F5344CB8AC3E}">
        <p14:creationId xmlns:p14="http://schemas.microsoft.com/office/powerpoint/2010/main" val="37838437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434538" y="503312"/>
            <a:ext cx="11255189" cy="3959033"/>
          </a:xfrm>
          <a:prstGeom prst="rect">
            <a:avLst/>
          </a:prstGeom>
        </p:spPr>
        <p:txBody>
          <a:bodyPr wrap="square">
            <a:spAutoFit/>
          </a:bodyPr>
          <a:lstStyle/>
          <a:p>
            <a:pPr algn="just">
              <a:lnSpc>
                <a:spcPct val="115000"/>
              </a:lnSpc>
              <a:spcAft>
                <a:spcPts val="1000"/>
              </a:spcAft>
            </a:pPr>
            <a:r>
              <a:rPr lang="en-US" sz="2800" dirty="0">
                <a:latin typeface="Times New Roman"/>
                <a:ea typeface="Calibri"/>
                <a:cs typeface="Arial"/>
              </a:rPr>
              <a:t>4</a:t>
            </a:r>
            <a:r>
              <a:rPr lang="en-US" sz="3600" dirty="0">
                <a:latin typeface="Times New Roman"/>
                <a:ea typeface="Calibri"/>
                <a:cs typeface="Arial"/>
              </a:rPr>
              <a:t>.</a:t>
            </a:r>
            <a:r>
              <a:rPr lang="en-US" sz="2800" dirty="0">
                <a:latin typeface="Times New Roman"/>
                <a:ea typeface="Calibri"/>
                <a:cs typeface="Arial"/>
              </a:rPr>
              <a:t> Observing for signs and symptoms of a local or systemic </a:t>
            </a:r>
            <a:r>
              <a:rPr lang="en-US" sz="2800" dirty="0" smtClean="0">
                <a:latin typeface="Times New Roman"/>
                <a:ea typeface="Calibri"/>
                <a:cs typeface="Arial"/>
              </a:rPr>
              <a:t>infection:</a:t>
            </a:r>
            <a:endParaRPr lang="en-US" dirty="0">
              <a:ea typeface="Calibri"/>
              <a:cs typeface="Arial"/>
            </a:endParaRPr>
          </a:p>
          <a:p>
            <a:pPr marL="342900" lvl="0" indent="-342900" algn="just">
              <a:lnSpc>
                <a:spcPct val="115000"/>
              </a:lnSpc>
              <a:spcAft>
                <a:spcPts val="1000"/>
              </a:spcAft>
              <a:buFont typeface="Symbol"/>
              <a:buChar char=""/>
            </a:pPr>
            <a:r>
              <a:rPr lang="en-US" sz="2800" dirty="0">
                <a:latin typeface="Times New Roman"/>
                <a:ea typeface="Calibri"/>
                <a:cs typeface="Arial"/>
              </a:rPr>
              <a:t>A localized infection can result in redness, swelling, warmth in the involved area, pain or tenderness, and loss of function of the affected part.</a:t>
            </a:r>
            <a:endParaRPr lang="en-US" dirty="0">
              <a:ea typeface="Calibri"/>
              <a:cs typeface="Arial"/>
            </a:endParaRPr>
          </a:p>
          <a:p>
            <a:pPr marL="342900" lvl="0" indent="-342900" algn="just">
              <a:lnSpc>
                <a:spcPct val="115000"/>
              </a:lnSpc>
              <a:spcAft>
                <a:spcPts val="1000"/>
              </a:spcAft>
              <a:buFont typeface="Symbol"/>
              <a:buChar char=""/>
            </a:pPr>
            <a:r>
              <a:rPr lang="en-US" sz="2800" dirty="0">
                <a:latin typeface="Times New Roman"/>
                <a:ea typeface="Calibri"/>
                <a:cs typeface="Arial"/>
              </a:rPr>
              <a:t>Manifestations of a systemic infection include fever, often accompanied by an increase in pulse and respiratory rate, lethargy, anorexia, and tenderness and enlargement of lymph nodes that drain the area when an infection is present. </a:t>
            </a:r>
            <a:endParaRPr lang="en-US" dirty="0">
              <a:ea typeface="Calibri"/>
              <a:cs typeface="Arial"/>
            </a:endParaRPr>
          </a:p>
        </p:txBody>
      </p:sp>
    </p:spTree>
    <p:extLst>
      <p:ext uri="{BB962C8B-B14F-4D97-AF65-F5344CB8AC3E}">
        <p14:creationId xmlns:p14="http://schemas.microsoft.com/office/powerpoint/2010/main" val="37838437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878291" y="450761"/>
            <a:ext cx="10367683" cy="5264005"/>
          </a:xfrm>
          <a:prstGeom prst="rect">
            <a:avLst/>
          </a:prstGeom>
        </p:spPr>
        <p:txBody>
          <a:bodyPr wrap="square">
            <a:spAutoFit/>
          </a:bodyPr>
          <a:lstStyle/>
          <a:p>
            <a:pPr algn="ctr">
              <a:lnSpc>
                <a:spcPct val="115000"/>
              </a:lnSpc>
              <a:spcAft>
                <a:spcPts val="1000"/>
              </a:spcAft>
            </a:pPr>
            <a:r>
              <a:rPr lang="en-US" sz="3200" b="1" u="sng" dirty="0">
                <a:latin typeface="Times New Roman"/>
                <a:ea typeface="Calibri"/>
                <a:cs typeface="Arial"/>
              </a:rPr>
              <a:t>Nursing diagnosis</a:t>
            </a:r>
            <a:endParaRPr lang="en-US" dirty="0">
              <a:ea typeface="Calibri"/>
              <a:cs typeface="Arial"/>
            </a:endParaRPr>
          </a:p>
          <a:p>
            <a:pPr marL="342900" lvl="0" indent="-342900" algn="just">
              <a:lnSpc>
                <a:spcPct val="115000"/>
              </a:lnSpc>
              <a:spcAft>
                <a:spcPts val="1000"/>
              </a:spcAft>
              <a:buFont typeface="+mj-lt"/>
              <a:buAutoNum type="arabicPeriod"/>
            </a:pPr>
            <a:r>
              <a:rPr lang="en-US" sz="2800" dirty="0">
                <a:latin typeface="Times New Roman"/>
                <a:ea typeface="Calibri"/>
                <a:cs typeface="Arial"/>
              </a:rPr>
              <a:t>Risk for Infection related to presence of chronic disease</a:t>
            </a:r>
            <a:endParaRPr lang="en-US" dirty="0">
              <a:ea typeface="Calibri"/>
              <a:cs typeface="Arial"/>
            </a:endParaRPr>
          </a:p>
          <a:p>
            <a:pPr marL="342900" lvl="0" indent="-342900" algn="just">
              <a:lnSpc>
                <a:spcPct val="115000"/>
              </a:lnSpc>
              <a:spcAft>
                <a:spcPts val="1000"/>
              </a:spcAft>
              <a:buFont typeface="+mj-lt"/>
              <a:buAutoNum type="arabicPeriod"/>
            </a:pPr>
            <a:r>
              <a:rPr lang="en-US" sz="2800" dirty="0">
                <a:latin typeface="Times New Roman"/>
                <a:ea typeface="Calibri"/>
                <a:cs typeface="Arial"/>
              </a:rPr>
              <a:t>Altered immune response related to effects of medication</a:t>
            </a:r>
            <a:endParaRPr lang="en-US" dirty="0">
              <a:ea typeface="Calibri"/>
              <a:cs typeface="Arial"/>
            </a:endParaRPr>
          </a:p>
          <a:p>
            <a:pPr marL="342900" lvl="0" indent="-342900" algn="just">
              <a:lnSpc>
                <a:spcPct val="115000"/>
              </a:lnSpc>
              <a:spcAft>
                <a:spcPts val="1000"/>
              </a:spcAft>
              <a:buFont typeface="+mj-lt"/>
              <a:buAutoNum type="arabicPeriod"/>
            </a:pPr>
            <a:r>
              <a:rPr lang="en-US" sz="2800" dirty="0">
                <a:latin typeface="Times New Roman"/>
                <a:ea typeface="Calibri"/>
                <a:cs typeface="Arial"/>
              </a:rPr>
              <a:t>Altered skin integrity related to malnutrition; presence of invasive or indwelling medical device; lack of proper immunization</a:t>
            </a:r>
            <a:endParaRPr lang="en-US" dirty="0">
              <a:ea typeface="Calibri"/>
              <a:cs typeface="Arial"/>
            </a:endParaRPr>
          </a:p>
          <a:p>
            <a:pPr marL="342900" lvl="0" indent="-342900" algn="just">
              <a:lnSpc>
                <a:spcPct val="115000"/>
              </a:lnSpc>
              <a:spcAft>
                <a:spcPts val="1000"/>
              </a:spcAft>
              <a:buFont typeface="+mj-lt"/>
              <a:buAutoNum type="arabicPeriod"/>
            </a:pPr>
            <a:r>
              <a:rPr lang="en-US" sz="2800" dirty="0">
                <a:latin typeface="Times New Roman"/>
                <a:ea typeface="Calibri"/>
                <a:cs typeface="Arial"/>
              </a:rPr>
              <a:t>Impaired Oral Mucous Membrane related to ineffective dental hygiene; trauma; side effect of medication; presence of invasive medical device</a:t>
            </a:r>
            <a:endParaRPr lang="en-US" dirty="0">
              <a:ea typeface="Calibri"/>
              <a:cs typeface="Arial"/>
            </a:endParaRPr>
          </a:p>
          <a:p>
            <a:pPr marL="342900" lvl="0" indent="-342900" algn="just">
              <a:lnSpc>
                <a:spcPct val="115000"/>
              </a:lnSpc>
              <a:spcAft>
                <a:spcPts val="1000"/>
              </a:spcAft>
              <a:buFont typeface="+mj-lt"/>
              <a:buAutoNum type="arabicPeriod"/>
            </a:pPr>
            <a:r>
              <a:rPr lang="en-US" sz="2800" dirty="0">
                <a:latin typeface="Times New Roman"/>
                <a:ea typeface="Calibri"/>
                <a:cs typeface="Arial"/>
              </a:rPr>
              <a:t>Anxiety related to high risk for infection; social  isolation</a:t>
            </a:r>
            <a:endParaRPr lang="en-US" dirty="0">
              <a:ea typeface="Calibri"/>
              <a:cs typeface="Arial"/>
            </a:endParaRPr>
          </a:p>
        </p:txBody>
      </p:sp>
    </p:spTree>
    <p:extLst>
      <p:ext uri="{BB962C8B-B14F-4D97-AF65-F5344CB8AC3E}">
        <p14:creationId xmlns:p14="http://schemas.microsoft.com/office/powerpoint/2010/main" val="37838437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1072243" y="1109667"/>
            <a:ext cx="9255098" cy="4144724"/>
          </a:xfrm>
          <a:prstGeom prst="rect">
            <a:avLst/>
          </a:prstGeom>
        </p:spPr>
        <p:txBody>
          <a:bodyPr wrap="square">
            <a:spAutoFit/>
          </a:bodyPr>
          <a:lstStyle/>
          <a:p>
            <a:pPr algn="ctr">
              <a:lnSpc>
                <a:spcPct val="115000"/>
              </a:lnSpc>
              <a:spcAft>
                <a:spcPts val="1000"/>
              </a:spcAft>
            </a:pPr>
            <a:r>
              <a:rPr lang="en-US" sz="3200" b="1" u="sng" dirty="0">
                <a:latin typeface="Times New Roman"/>
                <a:ea typeface="Calibri"/>
                <a:cs typeface="Arial"/>
              </a:rPr>
              <a:t>Planning</a:t>
            </a:r>
            <a:endParaRPr lang="en-US" dirty="0">
              <a:ea typeface="Calibri"/>
              <a:cs typeface="Arial"/>
            </a:endParaRPr>
          </a:p>
          <a:p>
            <a:pPr marL="342900" lvl="0" indent="-342900" algn="just">
              <a:lnSpc>
                <a:spcPct val="115000"/>
              </a:lnSpc>
              <a:spcAft>
                <a:spcPts val="1000"/>
              </a:spcAft>
              <a:buFont typeface="+mj-lt"/>
              <a:buAutoNum type="arabicPeriod"/>
            </a:pPr>
            <a:r>
              <a:rPr lang="en-US" sz="2800" dirty="0">
                <a:latin typeface="Times New Roman"/>
                <a:ea typeface="Calibri"/>
                <a:cs typeface="Arial"/>
              </a:rPr>
              <a:t>Demonstrate effective hand hygiene and good personal hygiene practices</a:t>
            </a:r>
            <a:endParaRPr lang="en-US" dirty="0">
              <a:ea typeface="Calibri"/>
              <a:cs typeface="Arial"/>
            </a:endParaRPr>
          </a:p>
          <a:p>
            <a:pPr marL="342900" lvl="0" indent="-342900" algn="just">
              <a:lnSpc>
                <a:spcPct val="115000"/>
              </a:lnSpc>
              <a:spcAft>
                <a:spcPts val="1000"/>
              </a:spcAft>
              <a:buFont typeface="+mj-lt"/>
              <a:buAutoNum type="arabicPeriod"/>
            </a:pPr>
            <a:r>
              <a:rPr lang="en-US" sz="2800" dirty="0">
                <a:latin typeface="Times New Roman"/>
                <a:ea typeface="Calibri"/>
                <a:cs typeface="Arial"/>
              </a:rPr>
              <a:t>Use appropriate cleansing and disinfecting techniques </a:t>
            </a:r>
            <a:endParaRPr lang="en-US" dirty="0">
              <a:ea typeface="Calibri"/>
              <a:cs typeface="Arial"/>
            </a:endParaRPr>
          </a:p>
          <a:p>
            <a:pPr marL="342900" lvl="0" indent="-342900" algn="just">
              <a:lnSpc>
                <a:spcPct val="115000"/>
              </a:lnSpc>
              <a:spcAft>
                <a:spcPts val="1000"/>
              </a:spcAft>
              <a:buFont typeface="+mj-lt"/>
              <a:buAutoNum type="arabicPeriod"/>
            </a:pPr>
            <a:r>
              <a:rPr lang="en-US" sz="2800" dirty="0">
                <a:latin typeface="Times New Roman"/>
                <a:ea typeface="Calibri"/>
                <a:cs typeface="Arial"/>
              </a:rPr>
              <a:t>Demonstrate an awareness of the necessity of proper immunizations </a:t>
            </a:r>
            <a:endParaRPr lang="en-US" dirty="0">
              <a:ea typeface="Calibri"/>
              <a:cs typeface="Arial"/>
            </a:endParaRPr>
          </a:p>
          <a:p>
            <a:pPr algn="just">
              <a:lnSpc>
                <a:spcPct val="115000"/>
              </a:lnSpc>
              <a:spcAft>
                <a:spcPts val="1000"/>
              </a:spcAft>
            </a:pPr>
            <a:r>
              <a:rPr lang="en-US" sz="2800" dirty="0">
                <a:latin typeface="Times New Roman"/>
                <a:ea typeface="Calibri"/>
                <a:cs typeface="Arial"/>
              </a:rPr>
              <a:t> </a:t>
            </a:r>
            <a:endParaRPr lang="en-US" dirty="0">
              <a:ea typeface="Calibri"/>
              <a:cs typeface="Arial"/>
            </a:endParaRPr>
          </a:p>
        </p:txBody>
      </p:sp>
    </p:spTree>
    <p:extLst>
      <p:ext uri="{BB962C8B-B14F-4D97-AF65-F5344CB8AC3E}">
        <p14:creationId xmlns:p14="http://schemas.microsoft.com/office/powerpoint/2010/main" val="37838437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smtClean="0">
                <a:solidFill>
                  <a:prstClr val="black"/>
                </a:solidFill>
              </a:rPr>
              <a:t>Basrah</a:t>
            </a:r>
            <a:r>
              <a:rPr lang="en-GB" dirty="0" smtClean="0">
                <a:solidFill>
                  <a:prstClr val="black"/>
                </a:solidFill>
              </a:rPr>
              <a:t>-College of Nursing–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5" name="مستطيل 4"/>
          <p:cNvSpPr/>
          <p:nvPr/>
        </p:nvSpPr>
        <p:spPr>
          <a:xfrm>
            <a:off x="763991" y="1135116"/>
            <a:ext cx="10985749" cy="4144724"/>
          </a:xfrm>
          <a:prstGeom prst="rect">
            <a:avLst/>
          </a:prstGeom>
        </p:spPr>
        <p:txBody>
          <a:bodyPr wrap="square">
            <a:spAutoFit/>
          </a:bodyPr>
          <a:lstStyle/>
          <a:p>
            <a:pPr algn="ctr">
              <a:lnSpc>
                <a:spcPct val="115000"/>
              </a:lnSpc>
              <a:spcAft>
                <a:spcPts val="1000"/>
              </a:spcAft>
            </a:pPr>
            <a:r>
              <a:rPr lang="en-US" sz="3200" b="1" u="sng" dirty="0">
                <a:latin typeface="Times New Roman"/>
                <a:ea typeface="Calibri"/>
                <a:cs typeface="Arial"/>
              </a:rPr>
              <a:t>Implementation</a:t>
            </a:r>
            <a:endParaRPr lang="en-US" dirty="0">
              <a:ea typeface="Calibri"/>
              <a:cs typeface="Arial"/>
            </a:endParaRPr>
          </a:p>
          <a:p>
            <a:pPr algn="just">
              <a:lnSpc>
                <a:spcPct val="115000"/>
              </a:lnSpc>
              <a:spcAft>
                <a:spcPts val="1000"/>
              </a:spcAft>
            </a:pPr>
            <a:r>
              <a:rPr lang="en-US" sz="2800" dirty="0">
                <a:latin typeface="Times New Roman"/>
                <a:ea typeface="Calibri"/>
                <a:cs typeface="Arial"/>
              </a:rPr>
              <a:t>The practice of asepsis includes all activities to prevent infection or break the chain of infection. The nurse uses aseptic techniques to halt the spread of microorganisms and minimize the threat of infection. </a:t>
            </a:r>
            <a:endParaRPr lang="en-US" dirty="0">
              <a:ea typeface="Calibri"/>
              <a:cs typeface="Arial"/>
            </a:endParaRPr>
          </a:p>
          <a:p>
            <a:pPr algn="ctr" rtl="1">
              <a:lnSpc>
                <a:spcPct val="115000"/>
              </a:lnSpc>
              <a:spcAft>
                <a:spcPts val="1000"/>
              </a:spcAft>
              <a:tabLst>
                <a:tab pos="2238375" algn="l"/>
              </a:tabLst>
            </a:pPr>
            <a:r>
              <a:rPr lang="en-US" sz="2800" dirty="0">
                <a:latin typeface="Times New Roman"/>
                <a:ea typeface="Calibri"/>
                <a:cs typeface="Arial"/>
              </a:rPr>
              <a:t>	</a:t>
            </a:r>
            <a:r>
              <a:rPr lang="en-US" sz="3200" b="1" u="sng" dirty="0">
                <a:latin typeface="Times New Roman"/>
                <a:ea typeface="Calibri"/>
                <a:cs typeface="Arial"/>
              </a:rPr>
              <a:t>Evaluation</a:t>
            </a:r>
            <a:endParaRPr lang="en-US" dirty="0">
              <a:ea typeface="Calibri"/>
              <a:cs typeface="Arial"/>
            </a:endParaRPr>
          </a:p>
          <a:p>
            <a:pPr algn="just">
              <a:lnSpc>
                <a:spcPct val="115000"/>
              </a:lnSpc>
              <a:spcAft>
                <a:spcPts val="1000"/>
              </a:spcAft>
              <a:tabLst>
                <a:tab pos="2238375" algn="l"/>
              </a:tabLst>
            </a:pPr>
            <a:r>
              <a:rPr lang="en-US" sz="2400" dirty="0">
                <a:latin typeface="Times New Roman"/>
                <a:ea typeface="Calibri"/>
                <a:cs typeface="Arial"/>
              </a:rPr>
              <a:t>Evaluate correct apply of hand hygiene and correct use of personal protective equipment</a:t>
            </a:r>
            <a:endParaRPr lang="en-US" dirty="0">
              <a:ea typeface="Calibri"/>
              <a:cs typeface="Arial"/>
            </a:endParaRPr>
          </a:p>
          <a:p>
            <a:pPr algn="just">
              <a:lnSpc>
                <a:spcPct val="115000"/>
              </a:lnSpc>
              <a:spcAft>
                <a:spcPts val="1000"/>
              </a:spcAft>
            </a:pPr>
            <a:r>
              <a:rPr lang="en-US" sz="2800" dirty="0">
                <a:latin typeface="Times New Roman"/>
                <a:ea typeface="Calibri"/>
                <a:cs typeface="Arial"/>
              </a:rPr>
              <a:t> </a:t>
            </a:r>
            <a:endParaRPr lang="en-US" dirty="0">
              <a:ea typeface="Calibri"/>
              <a:cs typeface="Arial"/>
            </a:endParaRPr>
          </a:p>
        </p:txBody>
      </p:sp>
    </p:spTree>
    <p:extLst>
      <p:ext uri="{BB962C8B-B14F-4D97-AF65-F5344CB8AC3E}">
        <p14:creationId xmlns:p14="http://schemas.microsoft.com/office/powerpoint/2010/main" val="38776808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a:solidFill>
                  <a:prstClr val="black"/>
                </a:solidFill>
              </a:rPr>
              <a:t>Basrah</a:t>
            </a:r>
            <a:r>
              <a:rPr lang="en-GB" dirty="0">
                <a:solidFill>
                  <a:prstClr val="black"/>
                </a:solidFill>
              </a:rPr>
              <a:t> </a:t>
            </a:r>
            <a:r>
              <a:rPr lang="en-GB" dirty="0" smtClean="0">
                <a:solidFill>
                  <a:prstClr val="black"/>
                </a:solidFill>
              </a:rPr>
              <a:t>–</a:t>
            </a:r>
            <a:r>
              <a:rPr lang="en-US" dirty="0" smtClean="0">
                <a:solidFill>
                  <a:prstClr val="black"/>
                </a:solidFill>
              </a:rPr>
              <a:t>College of Nursing</a:t>
            </a:r>
            <a:r>
              <a:rPr lang="en-GB" dirty="0" smtClean="0">
                <a:solidFill>
                  <a:prstClr val="black"/>
                </a:solidFill>
              </a:rPr>
              <a:t>–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xmlns="" id="{0E8ECB0A-E871-49EA-AC3D-4935CA47D8CE}"/>
              </a:ext>
            </a:extLst>
          </p:cNvPr>
          <p:cNvSpPr/>
          <p:nvPr/>
        </p:nvSpPr>
        <p:spPr>
          <a:xfrm>
            <a:off x="4473819" y="2528666"/>
            <a:ext cx="2437970" cy="907941"/>
          </a:xfrm>
          <a:prstGeom prst="rect">
            <a:avLst/>
          </a:prstGeom>
        </p:spPr>
        <p:txBody>
          <a:bodyPr wrap="square">
            <a:spAutoFit/>
          </a:bodyPr>
          <a:lstStyle/>
          <a:p>
            <a:pPr algn="ctr"/>
            <a:endParaRPr lang="en-US" sz="900" dirty="0">
              <a:solidFill>
                <a:srgbClr val="000000"/>
              </a:solidFill>
              <a:latin typeface="Arial" panose="020B0604020202020204" pitchFamily="34" charset="0"/>
            </a:endParaRPr>
          </a:p>
          <a:p>
            <a:pPr algn="ctr"/>
            <a:r>
              <a:rPr lang="en-US" sz="4400" b="1" dirty="0" smtClean="0">
                <a:solidFill>
                  <a:prstClr val="black"/>
                </a:solidFill>
              </a:rPr>
              <a:t>Thanks</a:t>
            </a:r>
            <a:endParaRPr lang="en-US" sz="4400" b="1" dirty="0">
              <a:solidFill>
                <a:prstClr val="black"/>
              </a:solidFill>
            </a:endParaRPr>
          </a:p>
        </p:txBody>
      </p:sp>
      <p:sp>
        <p:nvSpPr>
          <p:cNvPr id="4" name="Rectangle 3">
            <a:extLst>
              <a:ext uri="{FF2B5EF4-FFF2-40B4-BE49-F238E27FC236}">
                <a16:creationId xmlns:a16="http://schemas.microsoft.com/office/drawing/2014/main" xmlns=""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Tree>
    <p:extLst>
      <p:ext uri="{BB962C8B-B14F-4D97-AF65-F5344CB8AC3E}">
        <p14:creationId xmlns:p14="http://schemas.microsoft.com/office/powerpoint/2010/main" val="109954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712694" y="697791"/>
            <a:ext cx="11106773" cy="4043158"/>
          </a:xfrm>
          <a:prstGeom prst="rect">
            <a:avLst/>
          </a:prstGeom>
        </p:spPr>
        <p:txBody>
          <a:bodyPr wrap="square">
            <a:spAutoFit/>
          </a:bodyPr>
          <a:lstStyle/>
          <a:p>
            <a:pPr algn="just">
              <a:lnSpc>
                <a:spcPct val="115000"/>
              </a:lnSpc>
              <a:spcAft>
                <a:spcPts val="1000"/>
              </a:spcAft>
            </a:pPr>
            <a:r>
              <a:rPr lang="en-US" sz="3600" b="1" u="sng" dirty="0">
                <a:latin typeface="Times New Roman"/>
                <a:ea typeface="Calibri"/>
                <a:cs typeface="Arial"/>
              </a:rPr>
              <a:t>Infection</a:t>
            </a:r>
            <a:r>
              <a:rPr lang="en-US" sz="3600" dirty="0">
                <a:latin typeface="Times New Roman"/>
                <a:ea typeface="Calibri"/>
                <a:cs typeface="Arial"/>
              </a:rPr>
              <a:t>: is the invasion and multiplication of pathogenic microorganisms in body tissue that results in cellular injury. These microorganisms are called infectious agents</a:t>
            </a:r>
            <a:r>
              <a:rPr lang="en-US" sz="3600" dirty="0" smtClean="0">
                <a:latin typeface="Times New Roman"/>
                <a:ea typeface="Calibri"/>
                <a:cs typeface="Arial"/>
              </a:rPr>
              <a:t>.</a:t>
            </a:r>
          </a:p>
          <a:p>
            <a:pPr algn="just">
              <a:lnSpc>
                <a:spcPct val="115000"/>
              </a:lnSpc>
              <a:spcAft>
                <a:spcPts val="1000"/>
              </a:spcAft>
            </a:pPr>
            <a:r>
              <a:rPr lang="en-US" sz="3600" dirty="0" smtClean="0">
                <a:latin typeface="Times New Roman"/>
                <a:ea typeface="Calibri"/>
                <a:cs typeface="Arial"/>
              </a:rPr>
              <a:t> </a:t>
            </a:r>
            <a:r>
              <a:rPr lang="en-US" sz="3600" b="1" u="sng" dirty="0">
                <a:latin typeface="Times New Roman"/>
                <a:ea typeface="Calibri"/>
                <a:cs typeface="Arial"/>
              </a:rPr>
              <a:t>Infectious </a:t>
            </a:r>
            <a:r>
              <a:rPr lang="en-US" sz="3600" b="1" u="sng" dirty="0" smtClean="0">
                <a:latin typeface="Times New Roman"/>
                <a:ea typeface="Calibri"/>
                <a:cs typeface="Arial"/>
              </a:rPr>
              <a:t>agents</a:t>
            </a:r>
            <a:r>
              <a:rPr lang="en-US" sz="3600" dirty="0" smtClean="0">
                <a:latin typeface="Times New Roman"/>
                <a:ea typeface="Calibri"/>
                <a:cs typeface="Arial"/>
              </a:rPr>
              <a:t>: is capable </a:t>
            </a:r>
            <a:r>
              <a:rPr lang="en-US" sz="3600" dirty="0">
                <a:latin typeface="Times New Roman"/>
                <a:ea typeface="Calibri"/>
                <a:cs typeface="Arial"/>
              </a:rPr>
              <a:t>of being transmitted to a client by direct or indirect contact, through a vehicle or airborne </a:t>
            </a:r>
            <a:r>
              <a:rPr lang="en-US" sz="3600" dirty="0" smtClean="0">
                <a:latin typeface="Times New Roman"/>
                <a:ea typeface="Calibri"/>
                <a:cs typeface="Arial"/>
              </a:rPr>
              <a:t>route.</a:t>
            </a:r>
            <a:endParaRPr lang="en-US" sz="3200" dirty="0">
              <a:ea typeface="Calibri"/>
              <a:cs typeface="Arial"/>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4191851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864845" y="712829"/>
            <a:ext cx="10394576" cy="4547399"/>
          </a:xfrm>
          <a:prstGeom prst="rect">
            <a:avLst/>
          </a:prstGeom>
        </p:spPr>
        <p:txBody>
          <a:bodyPr wrap="square">
            <a:spAutoFit/>
          </a:bodyPr>
          <a:lstStyle/>
          <a:p>
            <a:pPr>
              <a:lnSpc>
                <a:spcPct val="115000"/>
              </a:lnSpc>
              <a:spcAft>
                <a:spcPts val="1000"/>
              </a:spcAft>
            </a:pPr>
            <a:r>
              <a:rPr lang="en-US" sz="3200" b="1" u="sng" dirty="0">
                <a:latin typeface="Times New Roman"/>
                <a:ea typeface="Calibri"/>
                <a:cs typeface="Arial"/>
              </a:rPr>
              <a:t>Cross –infection:</a:t>
            </a:r>
            <a:r>
              <a:rPr lang="en-US" sz="3200" dirty="0">
                <a:latin typeface="Times New Roman"/>
                <a:ea typeface="Calibri"/>
                <a:cs typeface="Arial"/>
              </a:rPr>
              <a:t> is an infection transmitted from an infected person or an object to other persons or objects</a:t>
            </a:r>
            <a:r>
              <a:rPr lang="en-US" sz="3200" dirty="0" smtClean="0">
                <a:latin typeface="Times New Roman"/>
                <a:ea typeface="Calibri"/>
                <a:cs typeface="Arial"/>
              </a:rPr>
              <a:t>.</a:t>
            </a:r>
          </a:p>
          <a:p>
            <a:pPr>
              <a:lnSpc>
                <a:spcPct val="115000"/>
              </a:lnSpc>
              <a:spcAft>
                <a:spcPts val="1000"/>
              </a:spcAft>
            </a:pPr>
            <a:endParaRPr lang="en-US" sz="2000" dirty="0">
              <a:ea typeface="Calibri"/>
              <a:cs typeface="Arial"/>
            </a:endParaRPr>
          </a:p>
          <a:p>
            <a:pPr>
              <a:lnSpc>
                <a:spcPct val="115000"/>
              </a:lnSpc>
              <a:spcAft>
                <a:spcPts val="1000"/>
              </a:spcAft>
            </a:pPr>
            <a:r>
              <a:rPr lang="en-US" sz="3200" b="1" u="sng" dirty="0">
                <a:latin typeface="Times New Roman"/>
                <a:ea typeface="Calibri"/>
                <a:cs typeface="Arial"/>
              </a:rPr>
              <a:t>Colonization</a:t>
            </a:r>
            <a:r>
              <a:rPr lang="en-US" sz="3200" dirty="0">
                <a:latin typeface="Times New Roman"/>
                <a:ea typeface="Calibri"/>
                <a:cs typeface="Arial"/>
              </a:rPr>
              <a:t>: is the multiplication of microorganisms on or within a host that does not result in cellular injury, an example of colonization is the normal flora (microorganisms) in the intestines. </a:t>
            </a:r>
            <a:endParaRPr lang="en-US" sz="2000" dirty="0">
              <a:ea typeface="Calibri"/>
              <a:cs typeface="Arial"/>
            </a:endParaRPr>
          </a:p>
          <a:p>
            <a:pPr>
              <a:lnSpc>
                <a:spcPct val="115000"/>
              </a:lnSpc>
              <a:spcAft>
                <a:spcPts val="1000"/>
              </a:spcAft>
            </a:pPr>
            <a:r>
              <a:rPr lang="en-US" dirty="0">
                <a:latin typeface="Times New Roman"/>
                <a:ea typeface="Calibri"/>
                <a:cs typeface="Arial"/>
              </a:rPr>
              <a:t> </a:t>
            </a:r>
            <a:endParaRPr lang="en-US" sz="1200" dirty="0">
              <a:ea typeface="Calibri"/>
              <a:cs typeface="Arial"/>
            </a:endParaRPr>
          </a:p>
        </p:txBody>
      </p:sp>
    </p:spTree>
    <p:extLst>
      <p:ext uri="{BB962C8B-B14F-4D97-AF65-F5344CB8AC3E}">
        <p14:creationId xmlns:p14="http://schemas.microsoft.com/office/powerpoint/2010/main" val="419185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849637" y="729322"/>
            <a:ext cx="10424992" cy="4512004"/>
          </a:xfrm>
          <a:prstGeom prst="rect">
            <a:avLst/>
          </a:prstGeom>
        </p:spPr>
        <p:txBody>
          <a:bodyPr wrap="square">
            <a:spAutoFit/>
          </a:bodyPr>
          <a:lstStyle/>
          <a:p>
            <a:pPr algn="ctr">
              <a:lnSpc>
                <a:spcPct val="115000"/>
              </a:lnSpc>
              <a:spcAft>
                <a:spcPts val="1000"/>
              </a:spcAft>
            </a:pPr>
            <a:r>
              <a:rPr lang="en-US" sz="3200" b="1" u="sng" dirty="0">
                <a:latin typeface="Times New Roman"/>
                <a:ea typeface="Calibri"/>
                <a:cs typeface="Arial"/>
              </a:rPr>
              <a:t>Types of microorganism causing infection</a:t>
            </a:r>
            <a:endParaRPr lang="en-US" dirty="0">
              <a:ea typeface="Calibri"/>
              <a:cs typeface="Arial"/>
            </a:endParaRPr>
          </a:p>
          <a:p>
            <a:pPr>
              <a:lnSpc>
                <a:spcPct val="115000"/>
              </a:lnSpc>
              <a:spcAft>
                <a:spcPts val="1000"/>
              </a:spcAft>
            </a:pPr>
            <a:r>
              <a:rPr lang="en-US" sz="2800" b="1" u="sng" dirty="0">
                <a:latin typeface="Times New Roman"/>
                <a:ea typeface="Calibri"/>
                <a:cs typeface="Arial"/>
              </a:rPr>
              <a:t>1- Bacteria:</a:t>
            </a:r>
            <a:r>
              <a:rPr lang="en-US" sz="2800" dirty="0">
                <a:latin typeface="Times New Roman"/>
                <a:ea typeface="Calibri"/>
                <a:cs typeface="Arial"/>
              </a:rPr>
              <a:t> the most significant and most commonly observed infection-causing agents in health care institutions, can be categorized in various ways. there are two </a:t>
            </a:r>
            <a:r>
              <a:rPr lang="en-US" sz="2800" dirty="0" smtClean="0">
                <a:latin typeface="Times New Roman"/>
                <a:ea typeface="Calibri"/>
                <a:cs typeface="Arial"/>
              </a:rPr>
              <a:t>types:</a:t>
            </a:r>
            <a:r>
              <a:rPr lang="ar-IQ" sz="2800" dirty="0" smtClean="0">
                <a:latin typeface="Times New Roman"/>
                <a:ea typeface="Calibri"/>
              </a:rPr>
              <a:t>  </a:t>
            </a:r>
            <a:endParaRPr lang="en-US" dirty="0">
              <a:ea typeface="Calibri"/>
              <a:cs typeface="Arial"/>
            </a:endParaRPr>
          </a:p>
          <a:p>
            <a:pPr marL="342900" lvl="0" indent="-342900">
              <a:lnSpc>
                <a:spcPct val="115000"/>
              </a:lnSpc>
              <a:spcAft>
                <a:spcPts val="1000"/>
              </a:spcAft>
              <a:buFont typeface="Symbol"/>
              <a:buChar char=""/>
            </a:pPr>
            <a:r>
              <a:rPr lang="en-US" sz="2800" dirty="0">
                <a:latin typeface="Times New Roman"/>
                <a:ea typeface="Calibri"/>
                <a:cs typeface="Arial"/>
              </a:rPr>
              <a:t>Commensal bacteria</a:t>
            </a:r>
            <a:r>
              <a:rPr lang="ar-IQ" sz="2800" dirty="0">
                <a:latin typeface="Times New Roman"/>
                <a:ea typeface="Calibri"/>
              </a:rPr>
              <a:t>: </a:t>
            </a:r>
            <a:r>
              <a:rPr lang="en-US" sz="2800" dirty="0">
                <a:latin typeface="Times New Roman"/>
                <a:ea typeface="Calibri"/>
                <a:cs typeface="Arial"/>
              </a:rPr>
              <a:t>found as normal flora of healthy humans. These have a significant protective role by preventing colonization of pathogenic </a:t>
            </a:r>
            <a:r>
              <a:rPr lang="en-US" sz="2800" dirty="0" smtClean="0">
                <a:latin typeface="Times New Roman"/>
                <a:ea typeface="Calibri"/>
                <a:cs typeface="Arial"/>
              </a:rPr>
              <a:t>microorganisms</a:t>
            </a:r>
            <a:r>
              <a:rPr lang="en-US" sz="2800" dirty="0">
                <a:latin typeface="Times New Roman"/>
                <a:ea typeface="Calibri"/>
              </a:rPr>
              <a:t>.</a:t>
            </a:r>
            <a:r>
              <a:rPr lang="ar-IQ" sz="2800" dirty="0" smtClean="0">
                <a:latin typeface="Times New Roman"/>
                <a:ea typeface="Calibri"/>
              </a:rPr>
              <a:t>  </a:t>
            </a:r>
            <a:endParaRPr lang="en-US" dirty="0">
              <a:ea typeface="Calibri"/>
              <a:cs typeface="Arial"/>
            </a:endParaRPr>
          </a:p>
          <a:p>
            <a:pPr marL="342900" lvl="0" indent="-342900">
              <a:lnSpc>
                <a:spcPct val="115000"/>
              </a:lnSpc>
              <a:spcAft>
                <a:spcPts val="1000"/>
              </a:spcAft>
              <a:buFont typeface="Symbol"/>
              <a:buChar char=""/>
            </a:pPr>
            <a:r>
              <a:rPr lang="en-US" sz="2800" dirty="0">
                <a:latin typeface="Times New Roman"/>
                <a:ea typeface="Calibri"/>
                <a:cs typeface="Arial"/>
              </a:rPr>
              <a:t>Pathogenic bacteria: have greater virulence, and cause infections.</a:t>
            </a:r>
            <a:endParaRPr lang="en-US" dirty="0">
              <a:ea typeface="Calibri"/>
              <a:cs typeface="Arial"/>
            </a:endParaRPr>
          </a:p>
        </p:txBody>
      </p:sp>
    </p:spTree>
    <p:extLst>
      <p:ext uri="{BB962C8B-B14F-4D97-AF65-F5344CB8AC3E}">
        <p14:creationId xmlns:p14="http://schemas.microsoft.com/office/powerpoint/2010/main" val="4191851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766482" y="418450"/>
            <a:ext cx="10529047" cy="5277342"/>
          </a:xfrm>
          <a:prstGeom prst="rect">
            <a:avLst/>
          </a:prstGeom>
        </p:spPr>
        <p:txBody>
          <a:bodyPr wrap="square">
            <a:spAutoFit/>
          </a:bodyPr>
          <a:lstStyle/>
          <a:p>
            <a:pPr>
              <a:lnSpc>
                <a:spcPct val="115000"/>
              </a:lnSpc>
              <a:spcAft>
                <a:spcPts val="1000"/>
              </a:spcAft>
            </a:pPr>
            <a:r>
              <a:rPr lang="en-US" sz="3200" b="1" u="sng" dirty="0">
                <a:latin typeface="Times New Roman"/>
                <a:ea typeface="Calibri"/>
                <a:cs typeface="Arial"/>
              </a:rPr>
              <a:t>2- Virus:</a:t>
            </a:r>
            <a:r>
              <a:rPr lang="en-US" sz="3200" dirty="0">
                <a:latin typeface="Times New Roman"/>
                <a:ea typeface="Calibri"/>
                <a:cs typeface="Arial"/>
              </a:rPr>
              <a:t>  is the smallest of all microorganisms, visible only with an electron microscope such as hepatitis B, C viruses and HIV, influenza viruses</a:t>
            </a:r>
            <a:r>
              <a:rPr lang="en-US" sz="3200" dirty="0" smtClean="0">
                <a:latin typeface="Times New Roman"/>
                <a:ea typeface="Calibri"/>
                <a:cs typeface="Arial"/>
              </a:rPr>
              <a:t>.</a:t>
            </a:r>
          </a:p>
          <a:p>
            <a:pPr>
              <a:lnSpc>
                <a:spcPct val="115000"/>
              </a:lnSpc>
              <a:spcAft>
                <a:spcPts val="1000"/>
              </a:spcAft>
            </a:pPr>
            <a:endParaRPr lang="en-US" sz="2000" dirty="0">
              <a:ea typeface="Calibri"/>
              <a:cs typeface="Arial"/>
            </a:endParaRPr>
          </a:p>
          <a:p>
            <a:pPr>
              <a:lnSpc>
                <a:spcPct val="115000"/>
              </a:lnSpc>
              <a:spcAft>
                <a:spcPts val="1000"/>
              </a:spcAft>
            </a:pPr>
            <a:r>
              <a:rPr lang="en-US" sz="3200" b="1" u="sng" dirty="0">
                <a:latin typeface="Times New Roman"/>
                <a:ea typeface="Calibri"/>
                <a:cs typeface="Arial"/>
              </a:rPr>
              <a:t>3- Fungi</a:t>
            </a:r>
            <a:r>
              <a:rPr lang="en-US" sz="3200" dirty="0">
                <a:latin typeface="Times New Roman"/>
                <a:ea typeface="Calibri"/>
                <a:cs typeface="Arial"/>
              </a:rPr>
              <a:t>: plant-like organisms (molds and yeasts) that also can cause infection, are present in the air, soil, and water</a:t>
            </a:r>
            <a:r>
              <a:rPr lang="en-US" sz="3200" dirty="0" smtClean="0">
                <a:latin typeface="Times New Roman"/>
                <a:ea typeface="Calibri"/>
                <a:cs typeface="Arial"/>
              </a:rPr>
              <a:t>.</a:t>
            </a:r>
          </a:p>
          <a:p>
            <a:pPr>
              <a:lnSpc>
                <a:spcPct val="115000"/>
              </a:lnSpc>
              <a:spcAft>
                <a:spcPts val="1000"/>
              </a:spcAft>
            </a:pPr>
            <a:endParaRPr lang="en-US" sz="2000" dirty="0">
              <a:ea typeface="Calibri"/>
              <a:cs typeface="Arial"/>
            </a:endParaRPr>
          </a:p>
          <a:p>
            <a:pPr>
              <a:lnSpc>
                <a:spcPct val="115000"/>
              </a:lnSpc>
              <a:spcAft>
                <a:spcPts val="1000"/>
              </a:spcAft>
            </a:pPr>
            <a:r>
              <a:rPr lang="en-US" sz="3200" b="1" u="sng" dirty="0">
                <a:latin typeface="Times New Roman"/>
                <a:ea typeface="Calibri"/>
                <a:cs typeface="Arial"/>
              </a:rPr>
              <a:t>4-  Parasites</a:t>
            </a:r>
            <a:r>
              <a:rPr lang="en-US" sz="3200" dirty="0">
                <a:latin typeface="Times New Roman"/>
                <a:ea typeface="Calibri"/>
                <a:cs typeface="Arial"/>
              </a:rPr>
              <a:t>: are organisms that live on or in a host and rely on it for nourishment include protozoa.</a:t>
            </a:r>
            <a:endParaRPr lang="en-US" sz="2000" dirty="0">
              <a:ea typeface="Calibri"/>
              <a:cs typeface="Arial"/>
            </a:endParaRPr>
          </a:p>
        </p:txBody>
      </p:sp>
    </p:spTree>
    <p:extLst>
      <p:ext uri="{BB962C8B-B14F-4D97-AF65-F5344CB8AC3E}">
        <p14:creationId xmlns:p14="http://schemas.microsoft.com/office/powerpoint/2010/main" val="419185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591672" y="472168"/>
            <a:ext cx="10851776" cy="4901342"/>
          </a:xfrm>
          <a:prstGeom prst="rect">
            <a:avLst/>
          </a:prstGeom>
        </p:spPr>
        <p:txBody>
          <a:bodyPr wrap="square">
            <a:spAutoFit/>
          </a:bodyPr>
          <a:lstStyle/>
          <a:p>
            <a:pPr algn="ctr">
              <a:lnSpc>
                <a:spcPct val="115000"/>
              </a:lnSpc>
              <a:spcAft>
                <a:spcPts val="1000"/>
              </a:spcAft>
            </a:pPr>
            <a:r>
              <a:rPr lang="en-US" sz="3200" b="1" u="sng" dirty="0">
                <a:latin typeface="Times New Roman"/>
                <a:ea typeface="Calibri"/>
                <a:cs typeface="Arial"/>
              </a:rPr>
              <a:t>Stages of infections</a:t>
            </a:r>
            <a:endParaRPr lang="en-US" dirty="0">
              <a:ea typeface="Calibri"/>
              <a:cs typeface="Arial"/>
            </a:endParaRPr>
          </a:p>
          <a:p>
            <a:pPr marL="514350" indent="-514350">
              <a:lnSpc>
                <a:spcPct val="115000"/>
              </a:lnSpc>
              <a:spcAft>
                <a:spcPts val="1000"/>
              </a:spcAft>
              <a:buAutoNum type="arabicPeriod"/>
            </a:pPr>
            <a:r>
              <a:rPr lang="en-US" sz="2800" b="1" u="sng" dirty="0" smtClean="0">
                <a:latin typeface="Times New Roman"/>
                <a:ea typeface="Calibri"/>
                <a:cs typeface="Arial"/>
              </a:rPr>
              <a:t>Incubation </a:t>
            </a:r>
            <a:r>
              <a:rPr lang="en-US" sz="2800" b="1" u="sng" dirty="0">
                <a:latin typeface="Times New Roman"/>
                <a:ea typeface="Calibri"/>
                <a:cs typeface="Arial"/>
              </a:rPr>
              <a:t>stage:</a:t>
            </a:r>
            <a:r>
              <a:rPr lang="en-US" sz="2800" dirty="0">
                <a:latin typeface="Times New Roman"/>
                <a:ea typeface="Calibri"/>
                <a:cs typeface="Arial"/>
              </a:rPr>
              <a:t>  the incubation period is the interval between the pathogen’s invasion of the body and the appearance of symptoms of infection</a:t>
            </a:r>
            <a:r>
              <a:rPr lang="en-US" sz="2800" dirty="0" smtClean="0">
                <a:latin typeface="Times New Roman"/>
                <a:ea typeface="Calibri"/>
                <a:cs typeface="Arial"/>
              </a:rPr>
              <a:t>.</a:t>
            </a:r>
          </a:p>
          <a:p>
            <a:pPr marL="457200" indent="-457200">
              <a:lnSpc>
                <a:spcPct val="115000"/>
              </a:lnSpc>
              <a:spcAft>
                <a:spcPts val="1000"/>
              </a:spcAft>
              <a:buAutoNum type="arabicPeriod"/>
            </a:pPr>
            <a:endParaRPr lang="en-US" dirty="0">
              <a:ea typeface="Calibri"/>
              <a:cs typeface="Arial"/>
            </a:endParaRPr>
          </a:p>
          <a:p>
            <a:pPr>
              <a:lnSpc>
                <a:spcPct val="115000"/>
              </a:lnSpc>
              <a:spcAft>
                <a:spcPts val="1000"/>
              </a:spcAft>
            </a:pPr>
            <a:r>
              <a:rPr lang="en-US" sz="2800" b="1" u="sng" dirty="0">
                <a:latin typeface="Times New Roman"/>
                <a:ea typeface="Calibri"/>
                <a:cs typeface="Arial"/>
              </a:rPr>
              <a:t>2. Prodromal stage</a:t>
            </a:r>
            <a:r>
              <a:rPr lang="en-US" sz="2800" dirty="0">
                <a:latin typeface="Times New Roman"/>
                <a:ea typeface="Calibri"/>
                <a:cs typeface="Arial"/>
              </a:rPr>
              <a:t> </a:t>
            </a:r>
            <a:r>
              <a:rPr lang="ar-IQ" sz="2800" dirty="0">
                <a:latin typeface="Times New Roman"/>
                <a:ea typeface="Calibri"/>
              </a:rPr>
              <a:t>:</a:t>
            </a:r>
            <a:r>
              <a:rPr lang="ar-IQ" sz="2800" dirty="0">
                <a:ea typeface="Calibri"/>
                <a:cs typeface="Times New Roman"/>
              </a:rPr>
              <a:t> </a:t>
            </a:r>
            <a:r>
              <a:rPr lang="en-US" sz="2800" dirty="0">
                <a:latin typeface="Times New Roman"/>
                <a:ea typeface="Calibri"/>
                <a:cs typeface="Arial"/>
              </a:rPr>
              <a:t>a person is most infectious during the prodromal stage. Early signs and symptoms of disease are present, but these are often vague and nonspecific, ranging from fatigue and malaise to a low-grade fever. This period lasts from several hours to several days</a:t>
            </a:r>
            <a:r>
              <a:rPr lang="en-US" sz="3200" dirty="0">
                <a:latin typeface="Times New Roman"/>
                <a:ea typeface="Calibri"/>
                <a:cs typeface="Arial"/>
              </a:rPr>
              <a:t>.</a:t>
            </a:r>
            <a:endParaRPr lang="en-US" sz="2000" dirty="0">
              <a:ea typeface="Calibri"/>
              <a:cs typeface="Arial"/>
            </a:endParaRPr>
          </a:p>
        </p:txBody>
      </p:sp>
    </p:spTree>
    <p:extLst>
      <p:ext uri="{BB962C8B-B14F-4D97-AF65-F5344CB8AC3E}">
        <p14:creationId xmlns:p14="http://schemas.microsoft.com/office/powerpoint/2010/main" val="419185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739588" y="697791"/>
            <a:ext cx="10892118" cy="4100610"/>
          </a:xfrm>
          <a:prstGeom prst="rect">
            <a:avLst/>
          </a:prstGeom>
        </p:spPr>
        <p:txBody>
          <a:bodyPr wrap="square">
            <a:spAutoFit/>
          </a:bodyPr>
          <a:lstStyle/>
          <a:p>
            <a:pPr>
              <a:lnSpc>
                <a:spcPct val="115000"/>
              </a:lnSpc>
              <a:spcAft>
                <a:spcPts val="1000"/>
              </a:spcAft>
            </a:pPr>
            <a:r>
              <a:rPr lang="en-US" sz="3200" b="1" u="sng" dirty="0">
                <a:latin typeface="Times New Roman"/>
                <a:ea typeface="Calibri"/>
                <a:cs typeface="Arial"/>
              </a:rPr>
              <a:t>3</a:t>
            </a:r>
            <a:r>
              <a:rPr lang="ar-IQ" sz="3200" b="1" u="sng" dirty="0">
                <a:latin typeface="Times New Roman"/>
                <a:ea typeface="Calibri"/>
              </a:rPr>
              <a:t>. </a:t>
            </a:r>
            <a:r>
              <a:rPr lang="en-US" sz="3200" b="1" u="sng" dirty="0">
                <a:latin typeface="Times New Roman"/>
                <a:ea typeface="Calibri"/>
                <a:cs typeface="Arial"/>
              </a:rPr>
              <a:t>Foul stage of illness:</a:t>
            </a:r>
            <a:r>
              <a:rPr lang="en-US" sz="2800" dirty="0">
                <a:latin typeface="Times New Roman"/>
                <a:ea typeface="Calibri"/>
                <a:cs typeface="Arial"/>
              </a:rPr>
              <a:t> the presence of specific signs and symptoms indicates the full stage of illness. The type of infection determines the length of the illness and the severity of the manifestations</a:t>
            </a:r>
            <a:r>
              <a:rPr lang="en-US" sz="2800" dirty="0" smtClean="0">
                <a:latin typeface="Times New Roman"/>
                <a:ea typeface="Calibri"/>
                <a:cs typeface="Arial"/>
              </a:rPr>
              <a:t>.</a:t>
            </a:r>
          </a:p>
          <a:p>
            <a:pPr>
              <a:lnSpc>
                <a:spcPct val="115000"/>
              </a:lnSpc>
              <a:spcAft>
                <a:spcPts val="1000"/>
              </a:spcAft>
            </a:pPr>
            <a:r>
              <a:rPr lang="en-US" sz="2800" dirty="0" smtClean="0">
                <a:latin typeface="Times New Roman"/>
                <a:ea typeface="Calibri"/>
                <a:cs typeface="Arial"/>
              </a:rPr>
              <a:t>  </a:t>
            </a:r>
            <a:endParaRPr lang="en-US" sz="2000" dirty="0">
              <a:ea typeface="Calibri"/>
              <a:cs typeface="Arial"/>
            </a:endParaRPr>
          </a:p>
          <a:p>
            <a:pPr>
              <a:lnSpc>
                <a:spcPct val="115000"/>
              </a:lnSpc>
              <a:spcAft>
                <a:spcPts val="1000"/>
              </a:spcAft>
            </a:pPr>
            <a:r>
              <a:rPr lang="en-US" sz="3200" b="1" u="sng" dirty="0">
                <a:latin typeface="Times New Roman"/>
                <a:ea typeface="Calibri"/>
                <a:cs typeface="Arial"/>
              </a:rPr>
              <a:t>4. Convalescent stage:</a:t>
            </a:r>
            <a:r>
              <a:rPr lang="en-US" sz="3200" dirty="0">
                <a:latin typeface="Times New Roman"/>
                <a:ea typeface="Calibri"/>
                <a:cs typeface="Arial"/>
              </a:rPr>
              <a:t> </a:t>
            </a:r>
            <a:r>
              <a:rPr lang="en-US" sz="3200" dirty="0" smtClean="0">
                <a:latin typeface="Times New Roman"/>
                <a:ea typeface="Calibri"/>
                <a:cs typeface="Arial"/>
              </a:rPr>
              <a:t>the </a:t>
            </a:r>
            <a:r>
              <a:rPr lang="en-US" sz="3200" dirty="0">
                <a:latin typeface="Times New Roman"/>
                <a:ea typeface="Calibri"/>
                <a:cs typeface="Arial"/>
              </a:rPr>
              <a:t>convalescent period is the recovery period from the </a:t>
            </a:r>
            <a:r>
              <a:rPr lang="en-US" sz="3200" dirty="0" smtClean="0">
                <a:latin typeface="Times New Roman"/>
                <a:ea typeface="Calibri"/>
                <a:cs typeface="Arial"/>
              </a:rPr>
              <a:t>infection. Convalescence </a:t>
            </a:r>
            <a:r>
              <a:rPr lang="en-US" sz="3200" dirty="0">
                <a:latin typeface="Times New Roman"/>
                <a:ea typeface="Calibri"/>
                <a:cs typeface="Arial"/>
              </a:rPr>
              <a:t>may vary according to the severity of the infection and the patient’s general condition.</a:t>
            </a:r>
            <a:endParaRPr lang="en-US" sz="2000" dirty="0">
              <a:ea typeface="Calibri"/>
              <a:cs typeface="Arial"/>
            </a:endParaRPr>
          </a:p>
        </p:txBody>
      </p:sp>
    </p:spTree>
    <p:extLst>
      <p:ext uri="{BB962C8B-B14F-4D97-AF65-F5344CB8AC3E}">
        <p14:creationId xmlns:p14="http://schemas.microsoft.com/office/powerpoint/2010/main" val="419185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a16="http://schemas.microsoft.com/office/drawing/2014/main" xmlns=""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xmlns=""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578223" y="686711"/>
            <a:ext cx="11269571" cy="4414542"/>
          </a:xfrm>
          <a:prstGeom prst="rect">
            <a:avLst/>
          </a:prstGeom>
        </p:spPr>
        <p:txBody>
          <a:bodyPr wrap="square">
            <a:spAutoFit/>
          </a:bodyPr>
          <a:lstStyle/>
          <a:p>
            <a:pPr algn="ctr">
              <a:lnSpc>
                <a:spcPct val="115000"/>
              </a:lnSpc>
              <a:spcAft>
                <a:spcPts val="1000"/>
              </a:spcAft>
            </a:pPr>
            <a:r>
              <a:rPr lang="en-US" sz="3200" b="1" u="sng" dirty="0">
                <a:latin typeface="Times New Roman"/>
                <a:ea typeface="Calibri"/>
                <a:cs typeface="Arial"/>
              </a:rPr>
              <a:t>Types of infections</a:t>
            </a:r>
            <a:endParaRPr lang="en-US" dirty="0">
              <a:ea typeface="Calibri"/>
              <a:cs typeface="Arial"/>
            </a:endParaRPr>
          </a:p>
          <a:p>
            <a:pPr marL="342900" indent="-342900">
              <a:lnSpc>
                <a:spcPct val="115000"/>
              </a:lnSpc>
              <a:spcAft>
                <a:spcPts val="1000"/>
              </a:spcAft>
              <a:buAutoNum type="arabicPeriod"/>
            </a:pPr>
            <a:r>
              <a:rPr lang="en-US" sz="2800" b="1" u="sng" dirty="0" smtClean="0">
                <a:latin typeface="Times New Roman"/>
                <a:ea typeface="Calibri"/>
                <a:cs typeface="Arial"/>
              </a:rPr>
              <a:t>Localized </a:t>
            </a:r>
            <a:r>
              <a:rPr lang="en-US" sz="2800" b="1" u="sng" dirty="0">
                <a:latin typeface="Times New Roman"/>
                <a:ea typeface="Calibri"/>
                <a:cs typeface="Arial"/>
              </a:rPr>
              <a:t>infections:</a:t>
            </a:r>
            <a:r>
              <a:rPr lang="en-US" sz="2800" dirty="0">
                <a:latin typeface="Times New Roman"/>
                <a:ea typeface="Calibri"/>
                <a:cs typeface="Arial"/>
              </a:rPr>
              <a:t>  are limited to a defined area or single organ with symptoms that resemble inflammation (redness, tenderness, hotness, and </a:t>
            </a:r>
            <a:r>
              <a:rPr lang="en-US" sz="2800" dirty="0" smtClean="0">
                <a:latin typeface="Times New Roman"/>
                <a:ea typeface="Calibri"/>
                <a:cs typeface="Arial"/>
              </a:rPr>
              <a:t>swelling</a:t>
            </a:r>
            <a:r>
              <a:rPr lang="en-US" sz="2800" dirty="0">
                <a:latin typeface="Times New Roman"/>
                <a:ea typeface="Calibri"/>
              </a:rPr>
              <a:t>)</a:t>
            </a:r>
            <a:r>
              <a:rPr lang="ar-IQ" sz="2800" dirty="0" smtClean="0">
                <a:latin typeface="Times New Roman"/>
                <a:ea typeface="Calibri"/>
              </a:rPr>
              <a:t> </a:t>
            </a:r>
            <a:endParaRPr lang="en-US" sz="2800" dirty="0" smtClean="0">
              <a:latin typeface="Times New Roman"/>
              <a:ea typeface="Calibri"/>
            </a:endParaRPr>
          </a:p>
          <a:p>
            <a:pPr marL="228600" indent="-228600">
              <a:lnSpc>
                <a:spcPct val="115000"/>
              </a:lnSpc>
              <a:spcAft>
                <a:spcPts val="1000"/>
              </a:spcAft>
              <a:buAutoNum type="arabicPeriod"/>
            </a:pPr>
            <a:endParaRPr lang="en-US" dirty="0">
              <a:ea typeface="Calibri"/>
              <a:cs typeface="Arial"/>
            </a:endParaRPr>
          </a:p>
          <a:p>
            <a:pPr>
              <a:lnSpc>
                <a:spcPct val="115000"/>
              </a:lnSpc>
              <a:spcAft>
                <a:spcPts val="1000"/>
              </a:spcAft>
            </a:pPr>
            <a:r>
              <a:rPr lang="en-US" sz="2800" b="1" u="sng" dirty="0">
                <a:latin typeface="Times New Roman"/>
                <a:ea typeface="Calibri"/>
                <a:cs typeface="Arial"/>
              </a:rPr>
              <a:t>2. Generalized:</a:t>
            </a:r>
            <a:r>
              <a:rPr lang="en-US" sz="2800" dirty="0">
                <a:latin typeface="Times New Roman"/>
                <a:ea typeface="Calibri"/>
                <a:cs typeface="Arial"/>
              </a:rPr>
              <a:t> such as pneumonia (in the lungs). </a:t>
            </a:r>
            <a:endParaRPr lang="en-US" sz="2800" dirty="0" smtClean="0">
              <a:latin typeface="Times New Roman"/>
              <a:ea typeface="Calibri"/>
              <a:cs typeface="Arial"/>
            </a:endParaRPr>
          </a:p>
          <a:p>
            <a:pPr>
              <a:lnSpc>
                <a:spcPct val="115000"/>
              </a:lnSpc>
              <a:spcAft>
                <a:spcPts val="1000"/>
              </a:spcAft>
            </a:pPr>
            <a:endParaRPr lang="en-US" dirty="0">
              <a:ea typeface="Calibri"/>
              <a:cs typeface="Arial"/>
            </a:endParaRPr>
          </a:p>
          <a:p>
            <a:pPr>
              <a:lnSpc>
                <a:spcPct val="115000"/>
              </a:lnSpc>
              <a:spcAft>
                <a:spcPts val="1000"/>
              </a:spcAft>
            </a:pPr>
            <a:r>
              <a:rPr lang="en-US" sz="2800" b="1" u="sng" dirty="0">
                <a:latin typeface="Times New Roman"/>
                <a:ea typeface="Calibri"/>
                <a:cs typeface="Arial"/>
              </a:rPr>
              <a:t>3. Systemic infections:</a:t>
            </a:r>
            <a:r>
              <a:rPr lang="en-US" sz="2800" dirty="0">
                <a:latin typeface="Times New Roman"/>
                <a:ea typeface="Calibri"/>
                <a:cs typeface="Arial"/>
              </a:rPr>
              <a:t> affect the entire body and involve multiple organs. </a:t>
            </a:r>
            <a:endParaRPr lang="en-US" dirty="0">
              <a:ea typeface="Calibri"/>
              <a:cs typeface="Arial"/>
            </a:endParaRPr>
          </a:p>
        </p:txBody>
      </p:sp>
    </p:spTree>
    <p:extLst>
      <p:ext uri="{BB962C8B-B14F-4D97-AF65-F5344CB8AC3E}">
        <p14:creationId xmlns:p14="http://schemas.microsoft.com/office/powerpoint/2010/main" val="419185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1713</TotalTime>
  <Words>1918</Words>
  <Application>Microsoft Office PowerPoint</Application>
  <PresentationFormat>مخصص</PresentationFormat>
  <Paragraphs>215</Paragraphs>
  <Slides>26</Slides>
  <Notes>0</Notes>
  <HiddenSlides>0</HiddenSlides>
  <MMClips>0</MMClips>
  <ScaleCrop>false</ScaleCrop>
  <HeadingPairs>
    <vt:vector size="4" baseType="variant">
      <vt:variant>
        <vt:lpstr>نسق</vt:lpstr>
      </vt:variant>
      <vt:variant>
        <vt:i4>1</vt:i4>
      </vt:variant>
      <vt:variant>
        <vt:lpstr>عناوين الشرائح</vt:lpstr>
      </vt:variant>
      <vt:variant>
        <vt:i4>26</vt:i4>
      </vt:variant>
    </vt:vector>
  </HeadingPairs>
  <TitlesOfParts>
    <vt:vector size="27" baseType="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Auday Basheer</dc:creator>
  <cp:lastModifiedBy>Windows User</cp:lastModifiedBy>
  <cp:revision>138</cp:revision>
  <cp:lastPrinted>2020-10-04T08:00:53Z</cp:lastPrinted>
  <dcterms:created xsi:type="dcterms:W3CDTF">2019-08-09T19:43:06Z</dcterms:created>
  <dcterms:modified xsi:type="dcterms:W3CDTF">2021-04-02T15:26:30Z</dcterms:modified>
</cp:coreProperties>
</file>